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Default Extension="gif" ContentType="image/gif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Default Extension="xlsx" ContentType="application/vnd.openxmlformats-officedocument.spreadsheetml.sheet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62" r:id="rId2"/>
    <p:sldId id="298" r:id="rId3"/>
    <p:sldId id="301" r:id="rId4"/>
    <p:sldId id="302" r:id="rId5"/>
    <p:sldId id="306" r:id="rId6"/>
    <p:sldId id="304" r:id="rId7"/>
    <p:sldId id="335" r:id="rId8"/>
    <p:sldId id="303" r:id="rId9"/>
    <p:sldId id="344" r:id="rId10"/>
    <p:sldId id="308" r:id="rId11"/>
    <p:sldId id="331" r:id="rId12"/>
    <p:sldId id="334" r:id="rId13"/>
    <p:sldId id="316" r:id="rId14"/>
    <p:sldId id="311" r:id="rId15"/>
    <p:sldId id="315" r:id="rId16"/>
    <p:sldId id="314" r:id="rId17"/>
    <p:sldId id="313" r:id="rId18"/>
    <p:sldId id="322" r:id="rId19"/>
    <p:sldId id="310" r:id="rId20"/>
    <p:sldId id="332" r:id="rId21"/>
    <p:sldId id="337" r:id="rId22"/>
    <p:sldId id="343" r:id="rId23"/>
    <p:sldId id="326" r:id="rId24"/>
    <p:sldId id="319" r:id="rId25"/>
    <p:sldId id="323" r:id="rId26"/>
    <p:sldId id="338" r:id="rId27"/>
    <p:sldId id="339" r:id="rId28"/>
    <p:sldId id="329" r:id="rId29"/>
    <p:sldId id="330" r:id="rId30"/>
    <p:sldId id="320" r:id="rId31"/>
    <p:sldId id="325" r:id="rId32"/>
    <p:sldId id="321" r:id="rId33"/>
    <p:sldId id="324" r:id="rId34"/>
    <p:sldId id="328" r:id="rId35"/>
    <p:sldId id="260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400"/>
    <a:srgbClr val="1E1E1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34587" autoAdjust="0"/>
    <p:restoredTop sz="86271" autoAdjust="0"/>
  </p:normalViewPr>
  <p:slideViewPr>
    <p:cSldViewPr>
      <p:cViewPr>
        <p:scale>
          <a:sx n="75" d="100"/>
          <a:sy n="75" d="100"/>
        </p:scale>
        <p:origin x="-2664" y="-6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3870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style val="7"/>
  <c:chart>
    <c:title>
      <c:tx>
        <c:rich>
          <a:bodyPr/>
          <a:lstStyle/>
          <a:p>
            <a:pPr>
              <a:defRPr/>
            </a:pPr>
            <a:r>
              <a:rPr lang="ko-KR"/>
              <a:t>전세계 </a:t>
            </a:r>
            <a:r>
              <a:rPr lang="en-US"/>
              <a:t>digital data </a:t>
            </a:r>
            <a:r>
              <a:rPr lang="ko-KR"/>
              <a:t>생성 </a:t>
            </a:r>
            <a:r>
              <a:rPr lang="en-US"/>
              <a:t>/ </a:t>
            </a:r>
            <a:r>
              <a:rPr lang="ko-KR"/>
              <a:t>공유 추이</a:t>
            </a:r>
          </a:p>
        </c:rich>
      </c:tx>
      <c:layout>
        <c:manualLayout>
          <c:xMode val="edge"/>
          <c:yMode val="edge"/>
          <c:x val="0.22047808355610474"/>
          <c:y val="0"/>
        </c:manualLayout>
      </c:layout>
    </c:title>
    <c:plotArea>
      <c:layout/>
      <c:areaChart>
        <c:grouping val="standard"/>
        <c:ser>
          <c:idx val="1"/>
          <c:order val="0"/>
          <c:tx>
            <c:strRef>
              <c:f>Sheet1!$B$1</c:f>
              <c:strCache>
                <c:ptCount val="1"/>
                <c:pt idx="0">
                  <c:v>zeta bytes</c:v>
                </c:pt>
              </c:strCache>
            </c:strRef>
          </c:tx>
          <c:spPr>
            <a:solidFill>
              <a:srgbClr val="2DB400">
                <a:alpha val="85000"/>
              </a:srgbClr>
            </a:solidFill>
          </c:spPr>
          <c:dLbls>
            <c:delete val="1"/>
          </c:dLbls>
          <c:cat>
            <c:strRef>
              <c:f>Sheet1!$A$2:$A$12</c:f>
              <c:strCache>
                <c:ptCount val="11"/>
                <c:pt idx="0">
                  <c:v>2005년</c:v>
                </c:pt>
                <c:pt idx="1">
                  <c:v>2006년</c:v>
                </c:pt>
                <c:pt idx="2">
                  <c:v>2007년</c:v>
                </c:pt>
                <c:pt idx="3">
                  <c:v>2008년</c:v>
                </c:pt>
                <c:pt idx="4">
                  <c:v>2009년</c:v>
                </c:pt>
                <c:pt idx="5">
                  <c:v>2010년</c:v>
                </c:pt>
                <c:pt idx="6">
                  <c:v>2011년</c:v>
                </c:pt>
                <c:pt idx="7">
                  <c:v>2012년</c:v>
                </c:pt>
                <c:pt idx="8">
                  <c:v>2013년</c:v>
                </c:pt>
                <c:pt idx="9">
                  <c:v>2014년</c:v>
                </c:pt>
                <c:pt idx="10">
                  <c:v>2015년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47.163617279999983</c:v>
                </c:pt>
                <c:pt idx="1">
                  <c:v>78.606028799999919</c:v>
                </c:pt>
                <c:pt idx="2">
                  <c:v>131.01004800000001</c:v>
                </c:pt>
                <c:pt idx="3">
                  <c:v>218.35008000000008</c:v>
                </c:pt>
                <c:pt idx="4">
                  <c:v>363.91679999999934</c:v>
                </c:pt>
                <c:pt idx="5">
                  <c:v>606.52799999999934</c:v>
                </c:pt>
                <c:pt idx="6">
                  <c:v>1010.8799999999999</c:v>
                </c:pt>
                <c:pt idx="7">
                  <c:v>1684.8</c:v>
                </c:pt>
                <c:pt idx="8">
                  <c:v>2808</c:v>
                </c:pt>
                <c:pt idx="9">
                  <c:v>4680</c:v>
                </c:pt>
                <c:pt idx="10">
                  <c:v>7800</c:v>
                </c:pt>
              </c:numCache>
            </c:numRef>
          </c:val>
        </c:ser>
        <c:dLbls>
          <c:showVal val="1"/>
        </c:dLbls>
        <c:axId val="100505472"/>
        <c:axId val="100507008"/>
      </c:areaChart>
      <c:catAx>
        <c:axId val="100505472"/>
        <c:scaling>
          <c:orientation val="minMax"/>
        </c:scaling>
        <c:axPos val="b"/>
        <c:majorTickMark val="none"/>
        <c:tickLblPos val="nextTo"/>
        <c:crossAx val="100507008"/>
        <c:crosses val="autoZero"/>
        <c:auto val="1"/>
        <c:lblAlgn val="ctr"/>
        <c:lblOffset val="100"/>
      </c:catAx>
      <c:valAx>
        <c:axId val="100507008"/>
        <c:scaling>
          <c:orientation val="minMax"/>
        </c:scaling>
        <c:axPos val="l"/>
        <c:majorGridlines>
          <c:spPr>
            <a:ln>
              <a:solidFill>
                <a:srgbClr val="404040"/>
              </a:solidFill>
            </a:ln>
          </c:spPr>
        </c:majorGridlines>
        <c:numFmt formatCode="#,##0;[Red]\-#,##0" sourceLinked="0"/>
        <c:majorTickMark val="none"/>
        <c:tickLblPos val="nextTo"/>
        <c:spPr>
          <a:noFill/>
          <a:ln w="3175">
            <a:solidFill>
              <a:srgbClr val="404040"/>
            </a:solidFill>
          </a:ln>
        </c:spPr>
        <c:crossAx val="100505472"/>
        <c:crosses val="autoZero"/>
        <c:crossBetween val="midCat"/>
      </c:valAx>
    </c:plotArea>
    <c:legend>
      <c:legendPos val="b"/>
      <c:layout/>
    </c:legend>
    <c:plotVisOnly val="1"/>
    <c:dispBlanksAs val="zero"/>
  </c:chart>
  <c:spPr>
    <a:ln>
      <a:noFill/>
    </a:ln>
  </c:spPr>
  <c:txPr>
    <a:bodyPr/>
    <a:lstStyle/>
    <a:p>
      <a:pPr>
        <a:defRPr sz="1400" baseline="0">
          <a:solidFill>
            <a:schemeClr val="tx1"/>
          </a:solidFill>
          <a:latin typeface="나눔바른고딕" panose="020B0603020101020101" pitchFamily="50" charset="-127"/>
          <a:ea typeface="나눔바른고딕" panose="020B0603020101020101" pitchFamily="50" charset="-127"/>
        </a:defRPr>
      </a:pPr>
      <a:endParaRPr lang="ko-KR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EE508-E6D0-4648-B6D2-38C44CE8FAAB}" type="datetimeFigureOut">
              <a:rPr lang="ko-KR" altLang="en-US" smtClean="0"/>
              <a:pPr/>
              <a:t>2014-11-02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4F163-CEA8-49D6-BAEB-CFF7E3C984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7163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CF068-DEA1-4643-B807-89A7146A4070}" type="datetimeFigureOut">
              <a:rPr lang="ko-KR" altLang="en-US" smtClean="0"/>
              <a:pPr/>
              <a:t>2014-11-02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dirty="0" smtClean="0"/>
              <a:t>바닥글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BCD24-FD72-452C-8969-09628A5F2B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1112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7010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42767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0076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baseline="0" dirty="0" err="1" smtClean="0"/>
              <a:t>하둡</a:t>
            </a:r>
            <a:r>
              <a:rPr lang="ko-KR" altLang="en-US" baseline="0" dirty="0" smtClean="0"/>
              <a:t> 이야기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빅데이터</a:t>
            </a:r>
            <a:r>
              <a:rPr lang="ko-KR" altLang="en-US" baseline="0" dirty="0" smtClean="0"/>
              <a:t> 저장하기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빅데이터</a:t>
            </a:r>
            <a:r>
              <a:rPr lang="ko-KR" altLang="en-US" baseline="0" dirty="0" smtClean="0"/>
              <a:t> 가공을 위한 발상의 전환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baseline="0" dirty="0" err="1" smtClean="0"/>
              <a:t>하둡</a:t>
            </a:r>
            <a:r>
              <a:rPr lang="ko-KR" altLang="en-US" baseline="0" dirty="0" smtClean="0"/>
              <a:t> 이야기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빅데이터</a:t>
            </a:r>
            <a:r>
              <a:rPr lang="ko-KR" altLang="en-US" baseline="0" dirty="0" smtClean="0"/>
              <a:t> 저장하기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빅데이터</a:t>
            </a:r>
            <a:r>
              <a:rPr lang="ko-KR" altLang="en-US" baseline="0" dirty="0" smtClean="0"/>
              <a:t> 가공을 위한 발상의 전환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 hasCustomPrompt="1"/>
          </p:nvPr>
        </p:nvSpPr>
        <p:spPr>
          <a:xfrm>
            <a:off x="252000" y="308691"/>
            <a:ext cx="8640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ko-KR" altLang="en-US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문서의 제목</a:t>
            </a:r>
            <a:r>
              <a:rPr lang="en-US" altLang="ko-KR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45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r>
              <a:rPr lang="ko-KR" altLang="en-US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R,</a:t>
            </a:r>
            <a:r>
              <a:rPr lang="en-US" altLang="ko-KR" sz="4500" baseline="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45pt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52000" y="2291708"/>
            <a:ext cx="8640000" cy="1108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aseline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 algn="ctr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작성자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R, 10pt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소속팀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상위부서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R, 10pt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대외비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73934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74638"/>
            <a:ext cx="8640000" cy="338400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ko-KR" altLang="en-US" sz="1600" b="1" kern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2000" y="980728"/>
            <a:ext cx="8640000" cy="4525963"/>
          </a:xfrm>
          <a:prstGeom prst="rect">
            <a:avLst/>
          </a:prstGeom>
        </p:spPr>
        <p:txBody>
          <a:bodyPr/>
          <a:lstStyle>
            <a:lvl1pPr marL="0" indent="-1800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400" b="1" baseline="0">
                <a:ln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180000" indent="0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sz="1200" b="0" kern="1200" baseline="0">
                <a:ln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360000" indent="0">
              <a:lnSpc>
                <a:spcPct val="150000"/>
              </a:lnSpc>
              <a:spcBef>
                <a:spcPts val="30"/>
              </a:spcBef>
              <a:buFontTx/>
              <a:buNone/>
              <a:defRPr sz="1000">
                <a:solidFill>
                  <a:schemeClr val="bg1"/>
                </a:solidFill>
              </a:defRPr>
            </a:lvl3pPr>
            <a:lvl4pPr marL="540000" indent="0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4pPr>
            <a:lvl5pPr marL="648000" indent="0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5pPr>
            <a:lvl6pPr marL="828000" indent="0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여섯째 수준</a:t>
            </a:r>
            <a:endParaRPr lang="en-US" altLang="ko-KR" dirty="0" smtClean="0"/>
          </a:p>
          <a:p>
            <a:pPr lvl="4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3652199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375786"/>
            <a:ext cx="8640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en-US" altLang="ko-KR" sz="3600" b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1.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챕터</a:t>
            </a:r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제목</a:t>
            </a:r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나눔바른고딕</a:t>
            </a:r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R, 36pt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23610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일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98748"/>
            <a:ext cx="8640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 smtClean="0">
                <a:solidFill>
                  <a:schemeClr val="bg1"/>
                </a:solidFill>
              </a:rPr>
              <a:t>1.1  </a:t>
            </a:r>
            <a:r>
              <a:rPr lang="ko-KR" altLang="ko-KR" sz="1600" b="1" dirty="0" smtClean="0">
                <a:solidFill>
                  <a:schemeClr val="bg1"/>
                </a:solidFill>
              </a:rPr>
              <a:t>페이지 제목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ko-KR" sz="1600" b="1" dirty="0" err="1" smtClean="0">
                <a:solidFill>
                  <a:schemeClr val="bg1"/>
                </a:solidFill>
              </a:rPr>
              <a:t>나눔바른고딕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B, 16pt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385" y="223729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385" y="97914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965446" y="203669"/>
            <a:ext cx="928694" cy="25058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50" spc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</a:t>
            </a:r>
            <a:endParaRPr lang="en-US" altLang="ko-KR" sz="750" spc="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240954" y="6428953"/>
            <a:ext cx="2781319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00" b="0" i="0" u="none" strike="noStrike" kern="1200" cap="none" spc="5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빅데이터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시대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spc="0" baseline="0" smtClean="0">
                <a:solidFill>
                  <a:schemeClr val="bg1"/>
                </a:solidFill>
                <a:latin typeface="+mn-lt"/>
                <a:ea typeface="+mn-ea"/>
              </a:defRPr>
            </a:lvl1pPr>
            <a:lvl2pPr marL="180000" indent="-180000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>
                <a:solidFill>
                  <a:schemeClr val="bg1"/>
                </a:solidFill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5pPr>
            <a:lvl6pPr marL="900000" indent="0" algn="l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여섯째 수준</a:t>
            </a:r>
            <a:endParaRPr lang="en-US" altLang="ko-KR" dirty="0" smtClean="0"/>
          </a:p>
          <a:p>
            <a:pPr lvl="4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229479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대외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98748"/>
            <a:ext cx="8640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 smtClean="0">
                <a:solidFill>
                  <a:schemeClr val="bg1"/>
                </a:solidFill>
              </a:rPr>
              <a:t>1.1  </a:t>
            </a:r>
            <a:r>
              <a:rPr lang="ko-KR" altLang="ko-KR" sz="1600" b="1" dirty="0" smtClean="0">
                <a:solidFill>
                  <a:schemeClr val="bg1"/>
                </a:solidFill>
              </a:rPr>
              <a:t>페이지 제목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ko-KR" sz="1600" b="1" dirty="0" err="1" smtClean="0">
                <a:solidFill>
                  <a:schemeClr val="bg1"/>
                </a:solidFill>
              </a:rPr>
              <a:t>나눔바른고딕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B, 16pt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385" y="223729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385" y="97914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965446" y="203669"/>
            <a:ext cx="928694" cy="25058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50" spc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대외비</a:t>
            </a:r>
            <a:endParaRPr lang="en-US" altLang="ko-KR" sz="750" spc="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240954" y="6428953"/>
            <a:ext cx="2781319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00" b="0" i="0" u="none" strike="noStrike" kern="1200" cap="none" spc="5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파워포인트 문서 사용 안내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spc="0" baseline="0" smtClean="0">
                <a:solidFill>
                  <a:schemeClr val="bg1"/>
                </a:solidFill>
                <a:latin typeface="+mn-lt"/>
                <a:ea typeface="+mn-ea"/>
              </a:defRPr>
            </a:lvl1pPr>
            <a:lvl2pPr marL="180000" indent="-180000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>
                <a:solidFill>
                  <a:schemeClr val="bg1"/>
                </a:solidFill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5pPr>
            <a:lvl6pPr marL="900000" indent="0" algn="l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여섯째 수준</a:t>
            </a:r>
            <a:endParaRPr lang="en-US" altLang="ko-KR" dirty="0" smtClean="0"/>
          </a:p>
          <a:p>
            <a:pPr lvl="4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1455908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기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98748"/>
            <a:ext cx="8640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 smtClean="0">
                <a:solidFill>
                  <a:schemeClr val="bg1"/>
                </a:solidFill>
              </a:rPr>
              <a:t>1.1  </a:t>
            </a:r>
            <a:r>
              <a:rPr lang="ko-KR" altLang="ko-KR" sz="1600" b="1" dirty="0" smtClean="0">
                <a:solidFill>
                  <a:schemeClr val="bg1"/>
                </a:solidFill>
              </a:rPr>
              <a:t>페이지 제목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ko-KR" sz="1600" b="1" dirty="0" err="1" smtClean="0">
                <a:solidFill>
                  <a:schemeClr val="bg1"/>
                </a:solidFill>
              </a:rPr>
              <a:t>나눔바른고딕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B, 16pt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385" y="223729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385" y="97914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965446" y="203669"/>
            <a:ext cx="928694" cy="25058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50" spc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기밀</a:t>
            </a:r>
            <a:endParaRPr lang="en-US" altLang="ko-KR" sz="750" spc="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240954" y="6428953"/>
            <a:ext cx="2781319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00" b="0" i="0" u="none" strike="noStrike" kern="1200" cap="none" spc="5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파워포인트 문서 사용 안내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spc="0" baseline="0" smtClean="0">
                <a:solidFill>
                  <a:schemeClr val="bg1"/>
                </a:solidFill>
                <a:latin typeface="+mn-lt"/>
                <a:ea typeface="+mn-ea"/>
              </a:defRPr>
            </a:lvl1pPr>
            <a:lvl2pPr marL="180000" indent="-180000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>
                <a:solidFill>
                  <a:schemeClr val="bg1"/>
                </a:solidFill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5pPr>
            <a:lvl6pPr marL="900000" indent="0" algn="l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여섯째 수준</a:t>
            </a:r>
            <a:endParaRPr lang="en-US" altLang="ko-KR" dirty="0" smtClean="0"/>
          </a:p>
          <a:p>
            <a:pPr lvl="4"/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229479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마지막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375786"/>
            <a:ext cx="8640000" cy="648000"/>
          </a:xfrm>
          <a:prstGeom prst="rect">
            <a:avLst/>
          </a:prstGeom>
        </p:spPr>
        <p:txBody>
          <a:bodyPr/>
          <a:lstStyle>
            <a:lvl1pPr algn="l">
              <a:defRPr lang="en-US" altLang="ko-KR" sz="3600" b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4500" dirty="0" smtClean="0">
                <a:solidFill>
                  <a:srgbClr val="FFFFFF"/>
                </a:solidFill>
                <a:latin typeface="나눔바른고딕"/>
                <a:ea typeface="나눔바른고딕"/>
              </a:rPr>
              <a:t>End of Document</a:t>
            </a:r>
            <a:endParaRPr lang="ko-KR" altLang="ko-KR" sz="4500" dirty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9966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910136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2" r:id="rId2"/>
    <p:sldLayoutId id="2147483652" r:id="rId3"/>
    <p:sldLayoutId id="2147483670" r:id="rId4"/>
    <p:sldLayoutId id="2147483664" r:id="rId5"/>
    <p:sldLayoutId id="2147483671" r:id="rId6"/>
    <p:sldLayoutId id="2147483661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DIKW_Pyramid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2D8oji5EKbM?rel=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hyperlink" Target="http://some.co.kr/searchKeywordMap.html?keyword=%EA%B5%AD%EB%AF%BC%EC%97%AC%EB%8F%99%EC%83%9D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translate.google.com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chemeClr val="tx1"/>
                </a:solidFill>
                <a:ea typeface="나눔바른고딕" panose="020B0603020101020101" pitchFamily="50" charset="-127"/>
              </a:rPr>
              <a:t>빅데이터</a:t>
            </a:r>
            <a:r>
              <a:rPr lang="ko-KR" altLang="en-US" dirty="0" smtClean="0">
                <a:solidFill>
                  <a:schemeClr val="tx1"/>
                </a:solidFill>
                <a:ea typeface="나눔바른고딕" panose="020B0603020101020101" pitchFamily="50" charset="-127"/>
              </a:rPr>
              <a:t> 시대</a:t>
            </a:r>
            <a:endParaRPr lang="ko-KR" altLang="en-US" dirty="0">
              <a:solidFill>
                <a:schemeClr val="tx1"/>
              </a:solidFill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dirty="0" smtClean="0">
                <a:solidFill>
                  <a:schemeClr val="tx1"/>
                </a:solidFill>
              </a:rPr>
              <a:t>작 성 자 </a:t>
            </a:r>
            <a:r>
              <a:rPr lang="en-US" altLang="ko-KR" sz="1600" dirty="0" smtClean="0">
                <a:solidFill>
                  <a:schemeClr val="tx1"/>
                </a:solidFill>
              </a:rPr>
              <a:t>: </a:t>
            </a:r>
            <a:r>
              <a:rPr lang="ko-KR" altLang="en-US" sz="1600" dirty="0" smtClean="0">
                <a:solidFill>
                  <a:schemeClr val="tx1"/>
                </a:solidFill>
              </a:rPr>
              <a:t>김 성 민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341771" y="2214554"/>
            <a:ext cx="342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2544" y="6482288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ⓒ </a:t>
            </a:r>
            <a:r>
              <a:rPr lang="en-US" altLang="ko-KR" sz="8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NAVER Corp</a:t>
            </a:r>
            <a:r>
              <a:rPr lang="en-US" altLang="ko-KR" sz="8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8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635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pPr>
              <a:defRPr/>
            </a:pPr>
            <a:r>
              <a:rPr lang="ko-KR" altLang="en-US" sz="2400" dirty="0" err="1">
                <a:solidFill>
                  <a:schemeClr val="tx1"/>
                </a:solidFill>
              </a:rPr>
              <a:t>빅데이터를</a:t>
            </a:r>
            <a:r>
              <a:rPr lang="ko-KR" altLang="en-US" sz="2400" dirty="0">
                <a:solidFill>
                  <a:schemeClr val="tx1"/>
                </a:solidFill>
              </a:rPr>
              <a:t> 구분하는 기준 </a:t>
            </a:r>
            <a:r>
              <a:rPr lang="en-US" altLang="ko-KR" sz="2400" dirty="0" smtClean="0">
                <a:solidFill>
                  <a:schemeClr val="tx1"/>
                </a:solidFill>
              </a:rPr>
              <a:t>3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857496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 smtClean="0"/>
              <a:t>Variety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>
                <a:solidFill>
                  <a:schemeClr val="tx1"/>
                </a:solidFill>
                <a:effectLst/>
              </a:rPr>
              <a:t>아날로그 데이터에서 디지털 데이터로</a:t>
            </a:r>
            <a:r>
              <a:rPr lang="en-US" sz="2400" dirty="0" smtClean="0">
                <a:solidFill>
                  <a:schemeClr val="tx1"/>
                </a:solidFill>
                <a:effectLst/>
              </a:rPr>
              <a:t>…</a:t>
            </a:r>
            <a:endParaRPr lang="ko-KR" altLang="ko-KR" sz="2400" dirty="0" smtClean="0">
              <a:solidFill>
                <a:schemeClr val="tx1"/>
              </a:solidFill>
              <a:effectLst/>
            </a:endParaRPr>
          </a:p>
          <a:p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images.huffingtonpost.com/2014-05-21-Hilbert_InfoGrow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28728" y="1214422"/>
            <a:ext cx="6609916" cy="495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00132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>
                <a:solidFill>
                  <a:schemeClr val="tx1"/>
                </a:solidFill>
                <a:effectLst/>
              </a:rPr>
              <a:t>폭증하는 디지털 데이터 </a:t>
            </a:r>
            <a:endParaRPr lang="ko-KR" altLang="ko-KR" sz="2400" dirty="0" smtClean="0">
              <a:solidFill>
                <a:schemeClr val="tx1"/>
              </a:solidFill>
              <a:effectLst/>
            </a:endParaRPr>
          </a:p>
          <a:p>
            <a:endParaRPr lang="ko-KR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xmlns="" val="3204577350"/>
              </p:ext>
            </p:extLst>
          </p:nvPr>
        </p:nvGraphicFramePr>
        <p:xfrm>
          <a:off x="539552" y="1412776"/>
          <a:ext cx="8136904" cy="4435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xmlns="" val="3050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pPr>
              <a:defRPr/>
            </a:pPr>
            <a:r>
              <a:rPr lang="ko-KR" altLang="en-US" sz="2400" dirty="0" err="1">
                <a:solidFill>
                  <a:schemeClr val="tx1"/>
                </a:solidFill>
              </a:rPr>
              <a:t>빅데이터를</a:t>
            </a:r>
            <a:r>
              <a:rPr lang="ko-KR" altLang="en-US" sz="2400" dirty="0">
                <a:solidFill>
                  <a:schemeClr val="tx1"/>
                </a:solidFill>
              </a:rPr>
              <a:t> 구분하는 기준 </a:t>
            </a:r>
            <a:r>
              <a:rPr lang="en-US" altLang="ko-KR" sz="2400" dirty="0" smtClean="0">
                <a:solidFill>
                  <a:schemeClr val="tx1"/>
                </a:solidFill>
              </a:rPr>
              <a:t>2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2857496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 smtClean="0"/>
              <a:t>Velocity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solidFill>
                  <a:schemeClr val="tx1"/>
                </a:solidFill>
                <a:latin typeface="+mj-lt"/>
              </a:rPr>
              <a:t>3</a:t>
            </a:r>
            <a:r>
              <a:rPr dirty="0" smtClean="0">
                <a:solidFill>
                  <a:schemeClr val="tx1"/>
                </a:solidFill>
                <a:latin typeface="+mj-lt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+mj-lt"/>
              </a:rPr>
              <a:t>왜</a:t>
            </a:r>
            <a:r>
              <a:rPr dirty="0">
                <a:solidFill>
                  <a:schemeClr val="tx1"/>
                </a:solidFill>
                <a:latin typeface="+mj-lt"/>
              </a:rPr>
              <a:t>? </a:t>
            </a:r>
            <a:r>
              <a:rPr lang="ko-KR" altLang="en-US" dirty="0" err="1">
                <a:solidFill>
                  <a:schemeClr val="tx1"/>
                </a:solidFill>
                <a:latin typeface="+mj-lt"/>
              </a:rPr>
              <a:t>빅데이터</a:t>
            </a:r>
            <a:r>
              <a:rPr lang="ko-KR" altLang="en-US" dirty="0">
                <a:solidFill>
                  <a:schemeClr val="tx1"/>
                </a:solidFill>
                <a:latin typeface="+mj-lt"/>
              </a:rPr>
              <a:t> 인가</a:t>
            </a:r>
            <a:r>
              <a:rPr dirty="0">
                <a:solidFill>
                  <a:schemeClr val="tx1"/>
                </a:solidFill>
                <a:latin typeface="+mj-lt"/>
              </a:rPr>
              <a:t>!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5643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schemeClr val="tx1"/>
                </a:solidFill>
                <a:effectLst/>
              </a:rPr>
              <a:t>Data </a:t>
            </a:r>
            <a:r>
              <a:rPr lang="ko-KR" altLang="en-US" sz="2400" dirty="0" smtClean="0">
                <a:solidFill>
                  <a:schemeClr val="tx1"/>
                </a:solidFill>
                <a:effectLst/>
              </a:rPr>
              <a:t>와</a:t>
            </a:r>
            <a:r>
              <a:rPr lang="en-US" altLang="ko-KR" sz="2400" dirty="0" smtClean="0">
                <a:solidFill>
                  <a:schemeClr val="tx1"/>
                </a:solidFill>
              </a:rPr>
              <a:t> Information</a:t>
            </a:r>
            <a:endParaRPr lang="ko-KR" altLang="ko-KR" sz="2400" dirty="0" smtClean="0">
              <a:solidFill>
                <a:schemeClr val="tx1"/>
              </a:solidFill>
              <a:effectLst/>
            </a:endParaRPr>
          </a:p>
          <a:p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57158" y="1000108"/>
            <a:ext cx="8429684" cy="535785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endParaRPr lang="en-US" altLang="ko-KR" sz="2400" b="1" dirty="0" smtClean="0">
              <a:solidFill>
                <a:schemeClr val="tx1"/>
              </a:solidFill>
            </a:endParaRPr>
          </a:p>
          <a:p>
            <a:pPr lvl="0"/>
            <a:r>
              <a:rPr lang="en-US" altLang="ko-KR" sz="2400" b="1" dirty="0" smtClean="0">
                <a:solidFill>
                  <a:schemeClr val="tx1"/>
                </a:solidFill>
              </a:rPr>
              <a:t>                         </a:t>
            </a:r>
            <a:r>
              <a:rPr lang="en-US" altLang="ko-KR" sz="1800" b="1" dirty="0" smtClean="0">
                <a:solidFill>
                  <a:schemeClr val="tx1"/>
                </a:solidFill>
              </a:rPr>
              <a:t>Information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lvl="0"/>
            <a:endParaRPr lang="en-US" altLang="ko-KR" sz="2400" b="1" dirty="0" smtClean="0">
              <a:solidFill>
                <a:schemeClr val="tx1"/>
              </a:solidFill>
            </a:endParaRPr>
          </a:p>
          <a:p>
            <a:pPr lvl="0"/>
            <a:endParaRPr lang="en-US" altLang="ko-KR" sz="2400" b="1" dirty="0">
              <a:solidFill>
                <a:schemeClr val="tx1"/>
              </a:solidFill>
            </a:endParaRPr>
          </a:p>
          <a:p>
            <a:pPr lvl="0"/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                        </a:t>
            </a:r>
            <a:r>
              <a:rPr lang="en-US" altLang="ko-KR" sz="4000" b="1" dirty="0" smtClean="0">
                <a:solidFill>
                  <a:schemeClr val="tx1"/>
                </a:solidFill>
              </a:rPr>
              <a:t> Data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131840" y="5949280"/>
            <a:ext cx="55721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smtClean="0">
                <a:hlinkClick r:id="rId3"/>
              </a:rPr>
              <a:t>http://en.wikipedia.org/wiki/DIKW_Pyramid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pic>
        <p:nvPicPr>
          <p:cNvPr id="7" name="그림 6" descr="england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306" y="1142984"/>
            <a:ext cx="4429156" cy="51197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dirty="0" smtClean="0">
                <a:solidFill>
                  <a:schemeClr val="tx1"/>
                </a:solidFill>
                <a:effectLst/>
              </a:rPr>
              <a:t>전통적인 방식의 분석</a:t>
            </a:r>
            <a:endParaRPr lang="ko-KR" altLang="ko-KR" sz="2400" dirty="0" smtClean="0">
              <a:solidFill>
                <a:schemeClr val="tx1"/>
              </a:solidFill>
              <a:effectLst/>
            </a:endParaRPr>
          </a:p>
          <a:p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5786" y="1500174"/>
            <a:ext cx="1835363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14348" y="4214818"/>
            <a:ext cx="4987841" cy="1656184"/>
          </a:xfrm>
        </p:spPr>
        <p:txBody>
          <a:bodyPr/>
          <a:lstStyle/>
          <a:p>
            <a:pPr lvl="0"/>
            <a:r>
              <a:rPr lang="en-US" altLang="ko-KR" sz="2400" b="1" dirty="0" smtClean="0">
                <a:solidFill>
                  <a:schemeClr val="tx1"/>
                </a:solidFill>
                <a:latin typeface="+mn-ea"/>
              </a:rPr>
              <a:t>John </a:t>
            </a:r>
            <a:r>
              <a:rPr lang="en-US" altLang="ko-KR" sz="2400" b="1" dirty="0" err="1" smtClean="0">
                <a:solidFill>
                  <a:schemeClr val="tx1"/>
                </a:solidFill>
                <a:latin typeface="+mn-ea"/>
              </a:rPr>
              <a:t>Graunt</a:t>
            </a:r>
            <a:endParaRPr lang="en-US" sz="1800" dirty="0" smtClean="0">
              <a:solidFill>
                <a:schemeClr val="tx1"/>
              </a:solidFill>
              <a:latin typeface="+mn-ea"/>
            </a:endParaRPr>
          </a:p>
          <a:p>
            <a:pPr lvl="0">
              <a:buFontTx/>
              <a:buChar char="-"/>
            </a:pPr>
            <a:r>
              <a:rPr sz="1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  <a:latin typeface="+mn-ea"/>
              </a:rPr>
              <a:t>인구 통계학의 창시자</a:t>
            </a:r>
            <a:endParaRPr lang="en-US" sz="1800" dirty="0" smtClean="0">
              <a:solidFill>
                <a:schemeClr val="tx1"/>
              </a:solidFill>
              <a:latin typeface="+mn-ea"/>
            </a:endParaRPr>
          </a:p>
          <a:p>
            <a:pPr lvl="0">
              <a:buFontTx/>
              <a:buChar char="-"/>
            </a:pPr>
            <a:r>
              <a:rPr sz="18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800" dirty="0" smtClean="0">
                <a:solidFill>
                  <a:schemeClr val="tx1"/>
                </a:solidFill>
                <a:latin typeface="+mn-ea"/>
              </a:rPr>
              <a:t>부분을 이용해 전체를 추론하는 방법을 고안</a:t>
            </a:r>
            <a:endParaRPr lang="en-US" altLang="ko-KR" sz="18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0" dirty="0" smtClean="0">
                <a:solidFill>
                  <a:schemeClr val="tx1"/>
                </a:solidFill>
              </a:rPr>
              <a:t>일부</a:t>
            </a:r>
            <a:r>
              <a:rPr sz="2400" b="0" dirty="0" smtClean="0">
                <a:solidFill>
                  <a:schemeClr val="tx1"/>
                </a:solidFill>
              </a:rPr>
              <a:t>에서 </a:t>
            </a:r>
            <a:r>
              <a:rPr lang="ko-KR" altLang="en-US" sz="2400" b="0" dirty="0" smtClean="0">
                <a:solidFill>
                  <a:schemeClr val="tx1"/>
                </a:solidFill>
              </a:rPr>
              <a:t>샘플</a:t>
            </a:r>
            <a:r>
              <a:rPr sz="2400" b="0" dirty="0" smtClean="0">
                <a:solidFill>
                  <a:schemeClr val="tx1"/>
                </a:solidFill>
              </a:rPr>
              <a:t>로</a:t>
            </a:r>
            <a:r>
              <a:rPr lang="en-US" sz="2400" b="0" dirty="0" smtClean="0">
                <a:solidFill>
                  <a:schemeClr val="tx1"/>
                </a:solidFill>
              </a:rPr>
              <a:t>…</a:t>
            </a:r>
            <a:endParaRPr lang="ko-KR" altLang="ko-KR" sz="2400" b="0" dirty="0" smtClean="0">
              <a:solidFill>
                <a:schemeClr val="tx1"/>
              </a:solidFill>
              <a:effectLst/>
            </a:endParaRPr>
          </a:p>
          <a:p>
            <a:endParaRPr lang="ko-KR" altLang="en-US" sz="2400" b="0" dirty="0">
              <a:solidFill>
                <a:schemeClr val="tx1"/>
              </a:solidFill>
            </a:endParaRPr>
          </a:p>
        </p:txBody>
      </p:sp>
      <p:sp>
        <p:nvSpPr>
          <p:cNvPr id="3" name="AutoShape 10" descr="http://www.namdogeog.net/bbs/data/galleryboard03/%EB%AA%BD%EB%8F%8C%EB%A7%88%EC%8B%9D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2" descr="http://www.namdogeog.net/bbs/data/galleryboard03/%EB%AA%BD%EB%8F%8C%EB%A7%88%EC%8B%9D.jp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 descr="england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68" y="1071546"/>
            <a:ext cx="4500594" cy="5202350"/>
          </a:xfrm>
          <a:prstGeom prst="rect">
            <a:avLst/>
          </a:prstGeom>
        </p:spPr>
      </p:pic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1928794" y="2000240"/>
            <a:ext cx="3571900" cy="3000396"/>
          </a:xfrm>
        </p:spPr>
        <p:txBody>
          <a:bodyPr/>
          <a:lstStyle/>
          <a:p>
            <a:pPr lvl="0"/>
            <a:r>
              <a:rPr sz="4000" smtClean="0">
                <a:solidFill>
                  <a:schemeClr val="tx1"/>
                </a:solidFill>
                <a:latin typeface="+mn-ea"/>
              </a:rPr>
              <a:t>정확도</a:t>
            </a:r>
            <a:endParaRPr lang="en-US" sz="4000" dirty="0" smtClean="0">
              <a:solidFill>
                <a:schemeClr val="tx1"/>
              </a:solidFill>
              <a:latin typeface="+mn-ea"/>
            </a:endParaRPr>
          </a:p>
          <a:p>
            <a:pPr lvl="0"/>
            <a:endParaRPr lang="en-US" sz="4000" dirty="0" smtClean="0">
              <a:solidFill>
                <a:schemeClr val="tx1"/>
              </a:solidFill>
              <a:latin typeface="+mn-ea"/>
            </a:endParaRPr>
          </a:p>
          <a:p>
            <a:pPr lvl="0"/>
            <a:r>
              <a:rPr sz="4000" smtClean="0">
                <a:solidFill>
                  <a:schemeClr val="tx1"/>
                </a:solidFill>
                <a:latin typeface="+mn-ea"/>
              </a:rPr>
              <a:t>위험 </a:t>
            </a:r>
            <a:endParaRPr lang="en-US" sz="4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이등변 삼각형 14"/>
          <p:cNvSpPr/>
          <p:nvPr/>
        </p:nvSpPr>
        <p:spPr>
          <a:xfrm>
            <a:off x="3786182" y="2357430"/>
            <a:ext cx="428628" cy="35719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이등변 삼각형 15"/>
          <p:cNvSpPr/>
          <p:nvPr/>
        </p:nvSpPr>
        <p:spPr>
          <a:xfrm rot="10800000">
            <a:off x="3793869" y="4325168"/>
            <a:ext cx="428628" cy="35719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chemeClr val="tx1"/>
                </a:solidFill>
              </a:rPr>
              <a:t>샘</a:t>
            </a:r>
            <a:r>
              <a:rPr lang="ko-KR" altLang="en-US" sz="2400" dirty="0">
                <a:solidFill>
                  <a:schemeClr val="tx1"/>
                </a:solidFill>
              </a:rPr>
              <a:t>플</a:t>
            </a:r>
            <a:r>
              <a:rPr sz="2400" dirty="0" smtClean="0">
                <a:solidFill>
                  <a:schemeClr val="tx1"/>
                </a:solidFill>
              </a:rPr>
              <a:t>에서 </a:t>
            </a:r>
            <a:r>
              <a:rPr lang="ko-KR" altLang="en-US" sz="2400" dirty="0" smtClean="0">
                <a:solidFill>
                  <a:schemeClr val="tx1"/>
                </a:solidFill>
              </a:rPr>
              <a:t>전체</a:t>
            </a:r>
            <a:r>
              <a:rPr sz="2400" dirty="0" smtClean="0">
                <a:solidFill>
                  <a:schemeClr val="tx1"/>
                </a:solidFill>
              </a:rPr>
              <a:t>로</a:t>
            </a:r>
            <a:r>
              <a:rPr lang="en-US" sz="2400" dirty="0" smtClean="0">
                <a:solidFill>
                  <a:schemeClr val="tx1"/>
                </a:solidFill>
              </a:rPr>
              <a:t>…</a:t>
            </a:r>
            <a:endParaRPr lang="ko-KR" altLang="ko-KR" sz="2400" dirty="0" smtClean="0">
              <a:solidFill>
                <a:schemeClr val="tx1"/>
              </a:solidFill>
              <a:effectLst/>
            </a:endParaRPr>
          </a:p>
          <a:p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5" name="그림 4" descr="england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0" y="1013178"/>
            <a:ext cx="4573317" cy="5286412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1928794" y="2000240"/>
            <a:ext cx="3571900" cy="3000396"/>
          </a:xfrm>
        </p:spPr>
        <p:txBody>
          <a:bodyPr/>
          <a:lstStyle/>
          <a:p>
            <a:pPr lvl="0"/>
            <a:r>
              <a:rPr sz="4000" smtClean="0">
                <a:solidFill>
                  <a:schemeClr val="tx1"/>
                </a:solidFill>
                <a:latin typeface="+mn-ea"/>
              </a:rPr>
              <a:t>정확도</a:t>
            </a:r>
            <a:endParaRPr lang="en-US" sz="4000" dirty="0" smtClean="0">
              <a:solidFill>
                <a:schemeClr val="tx1"/>
              </a:solidFill>
              <a:latin typeface="+mn-ea"/>
            </a:endParaRPr>
          </a:p>
          <a:p>
            <a:pPr lvl="0"/>
            <a:endParaRPr lang="en-US" sz="4000" dirty="0" smtClean="0">
              <a:solidFill>
                <a:schemeClr val="tx1"/>
              </a:solidFill>
              <a:latin typeface="+mn-ea"/>
            </a:endParaRPr>
          </a:p>
          <a:p>
            <a:pPr lvl="0"/>
            <a:r>
              <a:rPr sz="4000" smtClean="0">
                <a:solidFill>
                  <a:schemeClr val="tx1"/>
                </a:solidFill>
                <a:latin typeface="+mn-ea"/>
              </a:rPr>
              <a:t>위험 </a:t>
            </a:r>
            <a:endParaRPr lang="en-US" sz="40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위쪽 화살표 7"/>
          <p:cNvSpPr/>
          <p:nvPr/>
        </p:nvSpPr>
        <p:spPr>
          <a:xfrm>
            <a:off x="3750462" y="2285992"/>
            <a:ext cx="484632" cy="50006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위쪽 화살표 8"/>
          <p:cNvSpPr/>
          <p:nvPr/>
        </p:nvSpPr>
        <p:spPr>
          <a:xfrm rot="10800000">
            <a:off x="3750463" y="4247344"/>
            <a:ext cx="484632" cy="500066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613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dirty="0" err="1" smtClean="0">
                <a:solidFill>
                  <a:schemeClr val="tx1"/>
                </a:solidFill>
                <a:effectLst/>
              </a:rPr>
              <a:t>빅데이터</a:t>
            </a:r>
            <a:r>
              <a:rPr sz="2400" dirty="0" smtClean="0">
                <a:solidFill>
                  <a:schemeClr val="tx1"/>
                </a:solidFill>
                <a:effectLst/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  <a:effectLst/>
              </a:rPr>
              <a:t>시대</a:t>
            </a:r>
            <a:endParaRPr lang="ko-KR" altLang="ko-KR" sz="2400" dirty="0" smtClean="0">
              <a:solidFill>
                <a:schemeClr val="tx1"/>
              </a:solidFill>
              <a:effectLst/>
            </a:endParaRPr>
          </a:p>
          <a:p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16385" name="Picture 1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1990735"/>
            <a:ext cx="5843648" cy="3152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solidFill>
                  <a:schemeClr val="tx1"/>
                </a:solidFill>
                <a:latin typeface="+mj-lt"/>
              </a:rPr>
              <a:t>2</a:t>
            </a:r>
            <a:r>
              <a:rPr smtClean="0">
                <a:solidFill>
                  <a:schemeClr val="tx1"/>
                </a:solidFill>
                <a:latin typeface="+mj-lt"/>
              </a:rPr>
              <a:t>. </a:t>
            </a:r>
            <a:r>
              <a:rPr lang="ko-KR" altLang="en-US" dirty="0" err="1" smtClean="0">
                <a:solidFill>
                  <a:schemeClr val="tx1"/>
                </a:solidFill>
                <a:latin typeface="+mj-lt"/>
              </a:rPr>
              <a:t>빅데이터란</a:t>
            </a:r>
            <a:r>
              <a:rPr smtClean="0">
                <a:solidFill>
                  <a:schemeClr val="tx1"/>
                </a:solidFill>
                <a:latin typeface="+mj-lt"/>
              </a:rPr>
              <a:t>?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5643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dirty="0" err="1" smtClean="0">
                <a:solidFill>
                  <a:schemeClr val="tx1"/>
                </a:solidFill>
                <a:effectLst/>
              </a:rPr>
              <a:t>빅데이터</a:t>
            </a:r>
            <a:r>
              <a:rPr lang="ko-KR" altLang="en-US" sz="2400" dirty="0" err="1" smtClean="0">
                <a:solidFill>
                  <a:schemeClr val="tx1"/>
                </a:solidFill>
                <a:effectLst/>
              </a:rPr>
              <a:t>를</a:t>
            </a:r>
            <a:r>
              <a:rPr lang="ko-KR" altLang="en-US" sz="2400" dirty="0" smtClean="0">
                <a:solidFill>
                  <a:schemeClr val="tx1"/>
                </a:solidFill>
                <a:effectLst/>
              </a:rPr>
              <a:t> 구분하는 기준 </a:t>
            </a:r>
            <a:r>
              <a:rPr lang="en-US" altLang="ko-KR" sz="2400" dirty="0" smtClean="0">
                <a:solidFill>
                  <a:schemeClr val="tx1"/>
                </a:solidFill>
                <a:effectLst/>
              </a:rPr>
              <a:t>4</a:t>
            </a:r>
            <a:endParaRPr lang="ko-KR" altLang="ko-KR" sz="2400" dirty="0" smtClean="0">
              <a:solidFill>
                <a:schemeClr val="tx1"/>
              </a:solidFill>
              <a:effectLst/>
            </a:endParaRPr>
          </a:p>
          <a:p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2857496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 smtClean="0"/>
              <a:t>Value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xmlns="" val="82173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lang="ko-KR" altLang="en-US" sz="2400" dirty="0" err="1" smtClean="0">
                <a:solidFill>
                  <a:schemeClr val="tx1"/>
                </a:solidFill>
              </a:rPr>
              <a:t>빅데이터시대를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</a:rPr>
              <a:t>가능하게 한 </a:t>
            </a:r>
            <a:r>
              <a:rPr lang="en-US" altLang="ko-KR" sz="2400" dirty="0" smtClean="0">
                <a:solidFill>
                  <a:schemeClr val="tx1"/>
                </a:solidFill>
              </a:rPr>
              <a:t>IT</a:t>
            </a:r>
            <a:r>
              <a:rPr lang="ko-KR" altLang="en-US" sz="2400" dirty="0" smtClean="0">
                <a:solidFill>
                  <a:schemeClr val="tx1"/>
                </a:solidFill>
              </a:rPr>
              <a:t>의 변화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16" name="Picture 10" descr="http://www.morphlabs.com/wp-content/uploads/transparentBIG_12020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00430" y="3000372"/>
            <a:ext cx="182251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468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순서도: 대체 처리 16"/>
          <p:cNvSpPr/>
          <p:nvPr/>
        </p:nvSpPr>
        <p:spPr>
          <a:xfrm>
            <a:off x="928662" y="1785926"/>
            <a:ext cx="7215238" cy="3571900"/>
          </a:xfrm>
          <a:prstGeom prst="flowChartAlternate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lang="ko-KR" altLang="en-US" sz="2400" dirty="0" err="1" smtClean="0">
                <a:solidFill>
                  <a:schemeClr val="tx1"/>
                </a:solidFill>
              </a:rPr>
              <a:t>빅데이터시대를</a:t>
            </a:r>
            <a:r>
              <a:rPr lang="ko-KR" altLang="en-US" sz="2400" dirty="0">
                <a:solidFill>
                  <a:schemeClr val="tx1"/>
                </a:solidFill>
              </a:rPr>
              <a:t> </a:t>
            </a:r>
            <a:r>
              <a:rPr lang="ko-KR" altLang="en-US" sz="2400" dirty="0" smtClean="0">
                <a:solidFill>
                  <a:schemeClr val="tx1"/>
                </a:solidFill>
              </a:rPr>
              <a:t>가능하게 한 </a:t>
            </a:r>
            <a:r>
              <a:rPr lang="en-US" altLang="ko-KR" sz="2400" dirty="0" smtClean="0">
                <a:solidFill>
                  <a:schemeClr val="tx1"/>
                </a:solidFill>
              </a:rPr>
              <a:t>IT</a:t>
            </a:r>
            <a:r>
              <a:rPr lang="ko-KR" altLang="en-US" sz="2400" dirty="0" smtClean="0">
                <a:solidFill>
                  <a:schemeClr val="tx1"/>
                </a:solidFill>
              </a:rPr>
              <a:t>의 변화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16" name="Picture 10" descr="http://www.morphlabs.com/wp-content/uploads/transparentBIG_12020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6286" y="2428868"/>
            <a:ext cx="182251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://www.morphlabs.com/wp-content/uploads/transparentBIG_12020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7355" y="2428868"/>
            <a:ext cx="182251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www.morphlabs.com/wp-content/uploads/transparentBIG_12020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38424" y="2428868"/>
            <a:ext cx="182251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morphlabs.com/wp-content/uploads/transparentBIG_12020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19493" y="2428868"/>
            <a:ext cx="182251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morphlabs.com/wp-content/uploads/transparentBIG_12020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0562" y="2428868"/>
            <a:ext cx="182251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://www.morphlabs.com/wp-content/uploads/transparentBIG_12020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81631" y="2428868"/>
            <a:ext cx="182251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morphlabs.com/wp-content/uploads/transparentBIG_12020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62698" y="2428868"/>
            <a:ext cx="1822515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hadoo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918" y="3071810"/>
            <a:ext cx="2763049" cy="1731205"/>
          </a:xfrm>
          <a:prstGeom prst="rect">
            <a:avLst/>
          </a:prstGeom>
        </p:spPr>
      </p:pic>
      <p:pic>
        <p:nvPicPr>
          <p:cNvPr id="15" name="그림 14" descr="hiv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24" y="4071942"/>
            <a:ext cx="3087595" cy="19345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00496" y="3857628"/>
            <a:ext cx="2957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HDFS + </a:t>
            </a:r>
            <a:r>
              <a:rPr lang="en-US" altLang="ko-KR" sz="2400" b="1" dirty="0" err="1" smtClean="0">
                <a:latin typeface="+mn-ea"/>
              </a:rPr>
              <a:t>MapReduce</a:t>
            </a:r>
            <a:endParaRPr lang="ko-KR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68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solidFill>
                  <a:schemeClr val="tx1"/>
                </a:solidFill>
                <a:latin typeface="+mj-lt"/>
              </a:rPr>
              <a:t>4</a:t>
            </a:r>
            <a:r>
              <a:rPr dirty="0" smtClean="0">
                <a:solidFill>
                  <a:schemeClr val="tx1"/>
                </a:solidFill>
                <a:latin typeface="+mj-lt"/>
              </a:rPr>
              <a:t>. </a:t>
            </a:r>
            <a:r>
              <a:rPr lang="ko-KR" altLang="en-US" dirty="0" err="1" smtClean="0">
                <a:solidFill>
                  <a:schemeClr val="tx1"/>
                </a:solidFill>
                <a:latin typeface="+mj-lt"/>
              </a:rPr>
              <a:t>빅데이터</a:t>
            </a:r>
            <a:r>
              <a:rPr lang="ko-KR" altLang="en-US" dirty="0" smtClean="0">
                <a:solidFill>
                  <a:schemeClr val="tx1"/>
                </a:solidFill>
                <a:latin typeface="+mj-lt"/>
              </a:rPr>
              <a:t> 이야기</a:t>
            </a:r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829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>
                <a:solidFill>
                  <a:schemeClr val="tx1"/>
                </a:solidFill>
              </a:rPr>
              <a:t>사례</a:t>
            </a:r>
            <a:r>
              <a:rPr lang="en-US" altLang="ko-KR" sz="2400" dirty="0" smtClean="0">
                <a:solidFill>
                  <a:schemeClr val="tx1"/>
                </a:solidFill>
              </a:rPr>
              <a:t>1) </a:t>
            </a:r>
            <a:r>
              <a:rPr lang="en-US" sz="2400" dirty="0" smtClean="0">
                <a:solidFill>
                  <a:schemeClr val="tx1"/>
                </a:solidFill>
              </a:rPr>
              <a:t>Matthew Fontaine Maury</a:t>
            </a:r>
            <a:endParaRPr lang="ko-KR" altLang="ko-KR" sz="2400" dirty="0" smtClean="0">
              <a:solidFill>
                <a:schemeClr val="tx1"/>
              </a:solidFill>
              <a:effectLst/>
            </a:endParaRPr>
          </a:p>
          <a:p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1285860"/>
            <a:ext cx="3071834" cy="3583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785786" y="4786322"/>
            <a:ext cx="7920000" cy="155220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800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</a:tabLst>
              <a:defRPr/>
            </a:pPr>
            <a:r>
              <a:rPr kumimoji="0" lang="en-US" altLang="ko-KR" sz="2400" b="0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“</a:t>
            </a:r>
            <a:r>
              <a:rPr kumimoji="0" lang="ko-KR" altLang="en-US" sz="2400" b="0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젊은 선원들은 경험의 빛이 자신을 비출 때까지 더듬어 앞으로 나아가는 대신</a:t>
            </a:r>
            <a:r>
              <a:rPr kumimoji="0" lang="en-US" altLang="ko-KR" sz="2400" b="0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2400" b="0" i="1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자신에게는 이미 수 천명의 항해사들의 경험이 있고 그 것이 앞길을 인도해줄 것임을 알게 될</a:t>
            </a:r>
            <a:r>
              <a:rPr kumimoji="0" lang="ko-KR" altLang="en-US" sz="2400" b="0" i="1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 것이다</a:t>
            </a:r>
            <a:r>
              <a:rPr kumimoji="0" lang="en-US" altLang="ko-KR" sz="2400" b="0" i="1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ea"/>
                <a:cs typeface="+mn-cs"/>
              </a:rPr>
              <a:t>”</a:t>
            </a:r>
            <a:endParaRPr kumimoji="0" lang="ko-KR" altLang="en-US" sz="24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>
                <a:solidFill>
                  <a:schemeClr val="tx1"/>
                </a:solidFill>
              </a:rPr>
              <a:t>사례</a:t>
            </a:r>
            <a:r>
              <a:rPr lang="en-US" altLang="ko-KR" sz="2400" dirty="0" smtClean="0">
                <a:solidFill>
                  <a:schemeClr val="tx1"/>
                </a:solidFill>
              </a:rPr>
              <a:t>1) </a:t>
            </a:r>
            <a:r>
              <a:rPr lang="en-US" sz="2400" dirty="0" smtClean="0">
                <a:solidFill>
                  <a:schemeClr val="tx1"/>
                </a:solidFill>
              </a:rPr>
              <a:t>Matthew Fontaine Maury</a:t>
            </a:r>
            <a:endParaRPr lang="ko-KR" altLang="ko-KR" sz="2400" dirty="0" smtClean="0">
              <a:solidFill>
                <a:schemeClr val="tx1"/>
              </a:solidFill>
              <a:effectLst/>
            </a:endParaRPr>
          </a:p>
          <a:p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12000" y="2060848"/>
            <a:ext cx="7920000" cy="2987236"/>
          </a:xfrm>
        </p:spPr>
        <p:txBody>
          <a:bodyPr/>
          <a:lstStyle/>
          <a:p>
            <a:pPr lvl="0" algn="ctr">
              <a:lnSpc>
                <a:spcPct val="200000"/>
              </a:lnSpc>
            </a:pPr>
            <a:r>
              <a:rPr lang="ko-KR" altLang="en-US" sz="4000" b="1" dirty="0" smtClean="0">
                <a:solidFill>
                  <a:schemeClr val="tx1"/>
                </a:solidFill>
                <a:latin typeface="+mn-ea"/>
              </a:rPr>
              <a:t>오래된 데이터의 재조명</a:t>
            </a:r>
            <a:endParaRPr lang="en-US" altLang="ko-KR" sz="4000" b="1" dirty="0" smtClean="0">
              <a:solidFill>
                <a:schemeClr val="tx1"/>
              </a:solidFill>
              <a:latin typeface="+mn-ea"/>
            </a:endParaRPr>
          </a:p>
          <a:p>
            <a:pPr lvl="0" algn="ctr">
              <a:lnSpc>
                <a:spcPct val="200000"/>
              </a:lnSpc>
            </a:pPr>
            <a:r>
              <a:rPr lang="ko-KR" altLang="en-US" sz="4000" b="1" dirty="0" smtClean="0">
                <a:solidFill>
                  <a:schemeClr val="tx1"/>
                </a:solidFill>
                <a:latin typeface="+mn-ea"/>
              </a:rPr>
              <a:t>데이터 기록 표준화의 중요성</a:t>
            </a:r>
            <a:endParaRPr lang="en-US" altLang="ko-KR" sz="40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315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chemeClr val="tx1"/>
                </a:solidFill>
              </a:rPr>
              <a:t>사례</a:t>
            </a:r>
            <a:r>
              <a:rPr lang="en-US" altLang="ko-KR" sz="2400" dirty="0">
                <a:solidFill>
                  <a:schemeClr val="tx1"/>
                </a:solidFill>
              </a:rPr>
              <a:t>2</a:t>
            </a:r>
            <a:r>
              <a:rPr lang="en-US" altLang="ko-KR" sz="2400" dirty="0" smtClean="0">
                <a:solidFill>
                  <a:schemeClr val="tx1"/>
                </a:solidFill>
              </a:rPr>
              <a:t>) 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소셜</a:t>
            </a:r>
            <a:r>
              <a:rPr lang="ko-KR" altLang="en-US" sz="2400" dirty="0" smtClean="0">
                <a:solidFill>
                  <a:schemeClr val="tx1"/>
                </a:solidFill>
              </a:rPr>
              <a:t> 키워드 그래프</a:t>
            </a:r>
            <a:endParaRPr lang="ko-KR" altLang="ko-KR" sz="2400" dirty="0" smtClean="0">
              <a:solidFill>
                <a:schemeClr val="tx1"/>
              </a:solidFill>
              <a:effectLst/>
            </a:endParaRPr>
          </a:p>
          <a:p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86407" y="2501560"/>
            <a:ext cx="37052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0" y="5157192"/>
            <a:ext cx="9144000" cy="640662"/>
          </a:xfrm>
        </p:spPr>
        <p:txBody>
          <a:bodyPr/>
          <a:lstStyle/>
          <a:p>
            <a:pPr lvl="0" algn="ctr"/>
            <a:r>
              <a:rPr lang="en-US" altLang="en-US" dirty="0">
                <a:solidFill>
                  <a:schemeClr val="tx1"/>
                </a:solidFill>
                <a:hlinkClick r:id="rId4"/>
              </a:rPr>
              <a:t>http://some.co.kr/searchKeywordMap.html?keyword=%EA%B5%AD%EB%AF%BC%EC%97%AC%EB%8F%99%EC%83%9D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" name="Picture 4" descr="http://www.snowcollegenews.com/wp-content/uploads/2014/02/facebook-logo-revers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772816"/>
            <a:ext cx="1872208" cy="70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http://img1.wikia.nocookie.net/__cb20111114180909/halofanon/images/1/1a/Twitter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93307"/>
            <a:ext cx="1712068" cy="46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1800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>
                <a:solidFill>
                  <a:schemeClr val="tx1"/>
                </a:solidFill>
              </a:rPr>
              <a:t>사례</a:t>
            </a:r>
            <a:r>
              <a:rPr lang="en-US" altLang="ko-KR" sz="2400" dirty="0" smtClean="0">
                <a:solidFill>
                  <a:schemeClr val="tx1"/>
                </a:solidFill>
              </a:rPr>
              <a:t>2) </a:t>
            </a:r>
            <a:r>
              <a:rPr lang="ko-KR" altLang="en-US" sz="2400" dirty="0" err="1">
                <a:solidFill>
                  <a:schemeClr val="tx1"/>
                </a:solidFill>
              </a:rPr>
              <a:t>소셜</a:t>
            </a:r>
            <a:r>
              <a:rPr lang="ko-KR" altLang="en-US" sz="2400" dirty="0">
                <a:solidFill>
                  <a:schemeClr val="tx1"/>
                </a:solidFill>
              </a:rPr>
              <a:t> 키워드 그래프</a:t>
            </a:r>
            <a:endParaRPr lang="ko-KR" altLang="ko-KR" sz="2400" dirty="0" smtClean="0">
              <a:solidFill>
                <a:schemeClr val="tx1"/>
              </a:solidFill>
              <a:effectLst/>
            </a:endParaRPr>
          </a:p>
          <a:p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2000" y="2060848"/>
            <a:ext cx="7920000" cy="2987236"/>
          </a:xfrm>
        </p:spPr>
        <p:txBody>
          <a:bodyPr anchor="ctr" anchorCtr="0"/>
          <a:lstStyle/>
          <a:p>
            <a:pPr lvl="0" algn="ctr">
              <a:lnSpc>
                <a:spcPct val="200000"/>
              </a:lnSpc>
            </a:pPr>
            <a:r>
              <a:rPr lang="ko-KR" altLang="en-US" sz="4000" b="1" dirty="0" smtClean="0">
                <a:solidFill>
                  <a:schemeClr val="tx1"/>
                </a:solidFill>
                <a:latin typeface="+mn-ea"/>
              </a:rPr>
              <a:t>자연스러운 </a:t>
            </a:r>
            <a:r>
              <a:rPr lang="en-US" altLang="ko-KR" sz="4000" b="1" dirty="0" smtClean="0">
                <a:solidFill>
                  <a:schemeClr val="tx1"/>
                </a:solidFill>
                <a:latin typeface="+mn-ea"/>
              </a:rPr>
              <a:t>Digital Data</a:t>
            </a:r>
            <a:r>
              <a:rPr lang="ko-KR" altLang="en-US" sz="4000" b="1" dirty="0" smtClean="0">
                <a:solidFill>
                  <a:schemeClr val="tx1"/>
                </a:solidFill>
                <a:latin typeface="+mn-ea"/>
              </a:rPr>
              <a:t>화</a:t>
            </a:r>
            <a:endParaRPr lang="en-US" altLang="ko-KR" sz="4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4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>
                <a:solidFill>
                  <a:schemeClr val="tx1"/>
                </a:solidFill>
              </a:rPr>
              <a:t>사례</a:t>
            </a:r>
            <a:r>
              <a:rPr lang="en-US" altLang="ko-KR" sz="2400" dirty="0" smtClean="0">
                <a:solidFill>
                  <a:schemeClr val="tx1"/>
                </a:solidFill>
              </a:rPr>
              <a:t>3) </a:t>
            </a:r>
            <a:r>
              <a:rPr lang="ko-KR" altLang="en-US" sz="2400" dirty="0" smtClean="0">
                <a:solidFill>
                  <a:schemeClr val="tx1"/>
                </a:solidFill>
              </a:rPr>
              <a:t>자연어 처리</a:t>
            </a:r>
            <a:endParaRPr lang="ko-KR" altLang="ko-KR" sz="2400" dirty="0" smtClean="0">
              <a:solidFill>
                <a:schemeClr val="tx1"/>
              </a:solidFill>
              <a:effectLst/>
            </a:endParaRPr>
          </a:p>
          <a:p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4" name="Picture 2" descr="http://cfile5.uf.tistory.com/image/155928484D76497D30EC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91711" y="2500306"/>
            <a:ext cx="3360578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0" y="3868458"/>
            <a:ext cx="9144000" cy="640662"/>
          </a:xfrm>
        </p:spPr>
        <p:txBody>
          <a:bodyPr/>
          <a:lstStyle/>
          <a:p>
            <a:pPr lvl="0" algn="ctr"/>
            <a:r>
              <a:rPr lang="en-US" altLang="en-US" sz="2400" dirty="0">
                <a:solidFill>
                  <a:schemeClr val="tx1"/>
                </a:solidFill>
                <a:hlinkClick r:id="rId4"/>
              </a:rPr>
              <a:t>http://translate.google.com/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9525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>
                <a:solidFill>
                  <a:schemeClr val="tx1"/>
                </a:solidFill>
              </a:rPr>
              <a:t>사례</a:t>
            </a:r>
            <a:r>
              <a:rPr lang="en-US" altLang="ko-KR" sz="2400" dirty="0" smtClean="0">
                <a:solidFill>
                  <a:schemeClr val="tx1"/>
                </a:solidFill>
              </a:rPr>
              <a:t>3) </a:t>
            </a:r>
            <a:r>
              <a:rPr lang="ko-KR" altLang="en-US" sz="2400" dirty="0" smtClean="0">
                <a:solidFill>
                  <a:schemeClr val="tx1"/>
                </a:solidFill>
              </a:rPr>
              <a:t>자연어 처리</a:t>
            </a:r>
            <a:endParaRPr lang="ko-KR" altLang="ko-KR" sz="2400" dirty="0" smtClean="0">
              <a:solidFill>
                <a:schemeClr val="tx1"/>
              </a:solidFill>
              <a:effectLst/>
            </a:endParaRPr>
          </a:p>
          <a:p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2000" y="2060848"/>
            <a:ext cx="7920000" cy="2987236"/>
          </a:xfrm>
        </p:spPr>
        <p:txBody>
          <a:bodyPr anchor="ctr" anchorCtr="0"/>
          <a:lstStyle/>
          <a:p>
            <a:pPr lvl="0" algn="ctr">
              <a:lnSpc>
                <a:spcPct val="200000"/>
              </a:lnSpc>
            </a:pPr>
            <a:r>
              <a:rPr lang="ko-KR" altLang="en-US" sz="4000" b="1" dirty="0" smtClean="0">
                <a:solidFill>
                  <a:schemeClr val="tx1"/>
                </a:solidFill>
                <a:latin typeface="+mn-ea"/>
              </a:rPr>
              <a:t>많은 데이터 </a:t>
            </a:r>
            <a:r>
              <a:rPr lang="en-US" altLang="ko-KR" sz="4000" b="1" dirty="0" smtClean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4000" b="1" dirty="0" smtClean="0">
                <a:solidFill>
                  <a:schemeClr val="tx1"/>
                </a:solidFill>
                <a:latin typeface="+mn-ea"/>
              </a:rPr>
              <a:t>좋은 알고리즘</a:t>
            </a:r>
            <a:r>
              <a:rPr lang="en-US" altLang="ko-KR" sz="4000" b="1" dirty="0" smtClean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4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311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schemeClr val="tx1"/>
                </a:solidFill>
                <a:effectLst/>
              </a:rPr>
              <a:t>Big + Data</a:t>
            </a:r>
            <a:endParaRPr lang="ko-KR" altLang="ko-KR" sz="2400" dirty="0" smtClean="0">
              <a:solidFill>
                <a:schemeClr val="tx1"/>
              </a:solidFill>
              <a:effectLst/>
            </a:endParaRPr>
          </a:p>
          <a:p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32739" y="4396095"/>
            <a:ext cx="2939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/>
              <a:t>Divide and Conquer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2187731" y="2391313"/>
            <a:ext cx="4956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 smtClean="0"/>
              <a:t>Big + Data</a:t>
            </a:r>
            <a:endParaRPr lang="ko-KR" altLang="en-US" sz="80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>
                <a:solidFill>
                  <a:schemeClr val="tx1"/>
                </a:solidFill>
              </a:rPr>
              <a:t>사례</a:t>
            </a:r>
            <a:r>
              <a:rPr lang="en-US" altLang="ko-KR" sz="2400" dirty="0" smtClean="0">
                <a:solidFill>
                  <a:schemeClr val="tx1"/>
                </a:solidFill>
              </a:rPr>
              <a:t>4) </a:t>
            </a:r>
            <a:r>
              <a:rPr lang="en-US" altLang="ko-KR" sz="2400" dirty="0">
                <a:solidFill>
                  <a:schemeClr val="tx1"/>
                </a:solidFill>
              </a:rPr>
              <a:t>Hamlet</a:t>
            </a:r>
            <a:endParaRPr lang="ko-KR" altLang="ko-KR" sz="2400" dirty="0" smtClean="0">
              <a:solidFill>
                <a:schemeClr val="tx1"/>
              </a:solidFill>
              <a:effectLst/>
            </a:endParaRPr>
          </a:p>
          <a:p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714876" y="2500306"/>
            <a:ext cx="4214842" cy="2000264"/>
          </a:xfrm>
        </p:spPr>
        <p:txBody>
          <a:bodyPr/>
          <a:lstStyle/>
          <a:p>
            <a:pPr lvl="0" algn="ctr"/>
            <a:r>
              <a:rPr altLang="en-US" sz="2400" dirty="0" err="1" smtClean="0">
                <a:solidFill>
                  <a:schemeClr val="tx1"/>
                </a:solidFill>
              </a:rPr>
              <a:t>살것이냐</a:t>
            </a:r>
            <a:r>
              <a:rPr lang="en-US" altLang="en-US" sz="2400" dirty="0" smtClean="0">
                <a:solidFill>
                  <a:schemeClr val="tx1"/>
                </a:solidFill>
              </a:rPr>
              <a:t>?</a:t>
            </a:r>
          </a:p>
          <a:p>
            <a:pPr lvl="0" algn="ctr"/>
            <a:r>
              <a:rPr altLang="en-US" sz="2400" dirty="0" err="1" smtClean="0">
                <a:solidFill>
                  <a:schemeClr val="tx1"/>
                </a:solidFill>
              </a:rPr>
              <a:t>말것이냐</a:t>
            </a:r>
            <a:r>
              <a:rPr lang="en-US" altLang="en-US" sz="2400" dirty="0" smtClean="0">
                <a:solidFill>
                  <a:schemeClr val="tx1"/>
                </a:solidFill>
              </a:rPr>
              <a:t>?</a:t>
            </a:r>
          </a:p>
          <a:p>
            <a:pPr lvl="0" algn="ctr"/>
            <a:r>
              <a:rPr altLang="en-US" sz="2400" dirty="0" smtClean="0">
                <a:solidFill>
                  <a:schemeClr val="tx1"/>
                </a:solidFill>
              </a:rPr>
              <a:t>그것이 문제로다</a:t>
            </a:r>
            <a:r>
              <a:rPr lang="en-US" altLang="en-US" sz="2400" dirty="0" smtClean="0">
                <a:solidFill>
                  <a:schemeClr val="tx1"/>
                </a:solidFill>
              </a:rPr>
              <a:t>!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4608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2000240"/>
            <a:ext cx="4737908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910" y="2000240"/>
            <a:ext cx="4737908" cy="3143272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>
                <a:solidFill>
                  <a:schemeClr val="tx1"/>
                </a:solidFill>
              </a:rPr>
              <a:t>사례</a:t>
            </a:r>
            <a:r>
              <a:rPr lang="en-US" altLang="ko-KR" sz="2400" dirty="0" smtClean="0">
                <a:solidFill>
                  <a:schemeClr val="tx1"/>
                </a:solidFill>
              </a:rPr>
              <a:t>4) </a:t>
            </a:r>
            <a:r>
              <a:rPr lang="en-US" altLang="ko-KR" sz="2400" dirty="0">
                <a:solidFill>
                  <a:schemeClr val="tx1"/>
                </a:solidFill>
              </a:rPr>
              <a:t>Hamlet</a:t>
            </a:r>
            <a:endParaRPr lang="ko-KR" altLang="ko-KR" sz="2400" dirty="0" smtClean="0">
              <a:solidFill>
                <a:schemeClr val="tx1"/>
              </a:solidFill>
              <a:effectLst/>
            </a:endParaRPr>
          </a:p>
          <a:p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12000" y="2060848"/>
            <a:ext cx="7920000" cy="2987236"/>
          </a:xfrm>
        </p:spPr>
        <p:txBody>
          <a:bodyPr/>
          <a:lstStyle/>
          <a:p>
            <a:pPr lvl="0" algn="ctr">
              <a:lnSpc>
                <a:spcPct val="200000"/>
              </a:lnSpc>
            </a:pPr>
            <a:r>
              <a:rPr lang="ko-KR" altLang="en-US" sz="4000" b="1" dirty="0" smtClean="0">
                <a:solidFill>
                  <a:schemeClr val="tx1"/>
                </a:solidFill>
                <a:latin typeface="+mn-ea"/>
              </a:rPr>
              <a:t>이유보다는 실제 일어난 사건이 중요</a:t>
            </a:r>
            <a:endParaRPr lang="en-US" altLang="ko-KR" sz="4000" b="1" dirty="0">
              <a:solidFill>
                <a:schemeClr val="tx1"/>
              </a:solidFill>
              <a:latin typeface="+mn-ea"/>
            </a:endParaRPr>
          </a:p>
          <a:p>
            <a:pPr lvl="0" algn="ctr">
              <a:lnSpc>
                <a:spcPct val="200000"/>
              </a:lnSpc>
            </a:pPr>
            <a:r>
              <a:rPr lang="ko-KR" altLang="en-US" sz="4000" b="1" dirty="0">
                <a:solidFill>
                  <a:schemeClr val="tx1"/>
                </a:solidFill>
                <a:latin typeface="+mn-ea"/>
              </a:rPr>
              <a:t>상관성 </a:t>
            </a:r>
            <a:r>
              <a:rPr lang="en-US" altLang="ko-KR" sz="4000" b="1" dirty="0">
                <a:solidFill>
                  <a:schemeClr val="tx1"/>
                </a:solidFill>
                <a:latin typeface="+mn-ea"/>
              </a:rPr>
              <a:t>&gt; </a:t>
            </a:r>
            <a:r>
              <a:rPr lang="ko-KR" altLang="en-US" sz="4000" b="1" dirty="0" smtClean="0">
                <a:solidFill>
                  <a:schemeClr val="tx1"/>
                </a:solidFill>
                <a:latin typeface="+mn-ea"/>
              </a:rPr>
              <a:t>인과성 </a:t>
            </a:r>
            <a:endParaRPr lang="en-US" altLang="ko-KR" sz="40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920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4282" y="1071546"/>
            <a:ext cx="6357982" cy="364333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>
                <a:solidFill>
                  <a:schemeClr val="tx1"/>
                </a:solidFill>
              </a:rPr>
              <a:t>사례</a:t>
            </a:r>
            <a:r>
              <a:rPr lang="en-US" altLang="ko-KR" sz="2400" dirty="0">
                <a:solidFill>
                  <a:schemeClr val="tx1"/>
                </a:solidFill>
              </a:rPr>
              <a:t>5</a:t>
            </a:r>
            <a:r>
              <a:rPr lang="en-US" altLang="ko-KR" sz="2400" dirty="0" smtClean="0">
                <a:solidFill>
                  <a:schemeClr val="tx1"/>
                </a:solidFill>
              </a:rPr>
              <a:t>) </a:t>
            </a:r>
            <a:r>
              <a:rPr lang="en-US" sz="2400" dirty="0" err="1" smtClean="0">
                <a:solidFill>
                  <a:schemeClr val="tx1"/>
                </a:solidFill>
              </a:rPr>
              <a:t>Lytro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sz="2400" dirty="0" smtClean="0">
                <a:solidFill>
                  <a:schemeClr val="tx1"/>
                </a:solidFill>
              </a:rPr>
              <a:t>카메라</a:t>
            </a:r>
            <a:endParaRPr lang="ko-KR" altLang="ko-KR" sz="2400" dirty="0" smtClean="0">
              <a:solidFill>
                <a:schemeClr val="tx1"/>
              </a:solidFill>
              <a:effectLst/>
            </a:endParaRPr>
          </a:p>
          <a:p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7" name="그림 6" descr="0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3429000"/>
            <a:ext cx="3810000" cy="2667000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42910" y="4000504"/>
            <a:ext cx="4214842" cy="1357322"/>
          </a:xfrm>
        </p:spPr>
        <p:txBody>
          <a:bodyPr/>
          <a:lstStyle/>
          <a:p>
            <a:pPr lvl="0" algn="ctr"/>
            <a:r>
              <a:rPr altLang="en-US" sz="2400" smtClean="0">
                <a:solidFill>
                  <a:schemeClr val="tx1"/>
                </a:solidFill>
              </a:rPr>
              <a:t>전체 </a:t>
            </a:r>
            <a:r>
              <a:rPr lang="en-US" altLang="en-US" sz="2400" dirty="0" smtClean="0">
                <a:solidFill>
                  <a:schemeClr val="tx1"/>
                </a:solidFill>
              </a:rPr>
              <a:t>Light Field</a:t>
            </a:r>
            <a:r>
              <a:rPr altLang="en-US" sz="2400" smtClean="0">
                <a:solidFill>
                  <a:schemeClr val="tx1"/>
                </a:solidFill>
              </a:rPr>
              <a:t>에서 나온</a:t>
            </a:r>
            <a:endParaRPr lang="en-US" altLang="en-US" sz="2400" dirty="0" smtClean="0">
              <a:solidFill>
                <a:schemeClr val="tx1"/>
              </a:solidFill>
            </a:endParaRPr>
          </a:p>
          <a:p>
            <a:pPr lvl="0" algn="ctr"/>
            <a:r>
              <a:rPr altLang="en-US" sz="2400" smtClean="0">
                <a:solidFill>
                  <a:schemeClr val="tx1"/>
                </a:solidFill>
              </a:rPr>
              <a:t> </a:t>
            </a:r>
            <a:r>
              <a:rPr lang="en-US" altLang="en-US" sz="2400" dirty="0" smtClean="0">
                <a:solidFill>
                  <a:schemeClr val="tx1"/>
                </a:solidFill>
              </a:rPr>
              <a:t>1,100</a:t>
            </a:r>
            <a:r>
              <a:rPr altLang="en-US" sz="2400" smtClean="0">
                <a:solidFill>
                  <a:schemeClr val="tx1"/>
                </a:solidFill>
              </a:rPr>
              <a:t>만개의 광선을 모두 포착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1071546"/>
            <a:ext cx="6357982" cy="36433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>
                <a:solidFill>
                  <a:schemeClr val="tx1"/>
                </a:solidFill>
              </a:rPr>
              <a:t>사례</a:t>
            </a:r>
            <a:r>
              <a:rPr lang="en-US" altLang="ko-KR" sz="2400" dirty="0" smtClean="0">
                <a:solidFill>
                  <a:schemeClr val="tx1"/>
                </a:solidFill>
              </a:rPr>
              <a:t>5) </a:t>
            </a:r>
            <a:r>
              <a:rPr lang="en-US" sz="2400" dirty="0" err="1" smtClean="0">
                <a:solidFill>
                  <a:schemeClr val="tx1"/>
                </a:solidFill>
              </a:rPr>
              <a:t>Lytro</a:t>
            </a:r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sz="2400" dirty="0" smtClean="0">
                <a:solidFill>
                  <a:schemeClr val="tx1"/>
                </a:solidFill>
              </a:rPr>
              <a:t>카메라</a:t>
            </a:r>
            <a:endParaRPr lang="ko-KR" altLang="ko-KR" sz="2400" dirty="0" smtClean="0">
              <a:solidFill>
                <a:schemeClr val="tx1"/>
              </a:solidFill>
              <a:effectLst/>
            </a:endParaRPr>
          </a:p>
          <a:p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612000" y="2060848"/>
            <a:ext cx="7920000" cy="2987236"/>
          </a:xfrm>
        </p:spPr>
        <p:txBody>
          <a:bodyPr/>
          <a:lstStyle/>
          <a:p>
            <a:pPr lvl="0" algn="ctr">
              <a:lnSpc>
                <a:spcPct val="200000"/>
              </a:lnSpc>
            </a:pPr>
            <a:r>
              <a:rPr lang="ko-KR" altLang="en-US" sz="4000" b="1" dirty="0" err="1" smtClean="0">
                <a:solidFill>
                  <a:schemeClr val="tx1"/>
                </a:solidFill>
                <a:latin typeface="+mn-ea"/>
              </a:rPr>
              <a:t>재사용성이</a:t>
            </a:r>
            <a:r>
              <a:rPr lang="ko-KR" altLang="en-US" sz="4000" b="1" dirty="0" smtClean="0">
                <a:solidFill>
                  <a:schemeClr val="tx1"/>
                </a:solidFill>
                <a:latin typeface="+mn-ea"/>
              </a:rPr>
              <a:t> 높은 데이터에 주목</a:t>
            </a:r>
            <a:endParaRPr lang="en-US" altLang="ko-KR" sz="4000" b="1" dirty="0">
              <a:solidFill>
                <a:schemeClr val="tx1"/>
              </a:solidFill>
              <a:latin typeface="+mn-ea"/>
            </a:endParaRPr>
          </a:p>
          <a:p>
            <a:pPr lvl="0" algn="ctr">
              <a:lnSpc>
                <a:spcPct val="200000"/>
              </a:lnSpc>
            </a:pPr>
            <a:r>
              <a:rPr lang="ko-KR" altLang="en-US" sz="4000" b="1" dirty="0" err="1" smtClean="0">
                <a:solidFill>
                  <a:schemeClr val="tx1"/>
                </a:solidFill>
                <a:latin typeface="+mn-ea"/>
              </a:rPr>
              <a:t>빅데이터의</a:t>
            </a:r>
            <a:r>
              <a:rPr lang="ko-KR" altLang="en-US" sz="40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4000" b="1" dirty="0" smtClean="0">
                <a:solidFill>
                  <a:schemeClr val="tx1"/>
                </a:solidFill>
                <a:latin typeface="+mn-ea"/>
              </a:rPr>
              <a:t>개념은 상대적</a:t>
            </a:r>
            <a:endParaRPr lang="en-US" altLang="ko-KR" sz="40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6324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500" dirty="0" smtClean="0">
                <a:solidFill>
                  <a:schemeClr val="tx1"/>
                </a:solidFill>
                <a:latin typeface="+mj-ea"/>
                <a:ea typeface="+mj-ea"/>
              </a:rPr>
              <a:t>Q&amp;A</a:t>
            </a:r>
            <a:endParaRPr lang="ko-KR" altLang="en-US" sz="45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4486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500" dirty="0" smtClean="0">
                <a:solidFill>
                  <a:schemeClr val="tx1"/>
                </a:solidFill>
                <a:latin typeface="+mj-ea"/>
                <a:ea typeface="+mj-ea"/>
              </a:rPr>
              <a:t>End of Document</a:t>
            </a:r>
            <a:endParaRPr lang="ko-KR" altLang="en-US" sz="4500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5759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86314" y="1357299"/>
            <a:ext cx="3500462" cy="435771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schemeClr val="tx1"/>
                </a:solidFill>
                <a:effectLst/>
              </a:rPr>
              <a:t>Big</a:t>
            </a:r>
            <a:endParaRPr lang="ko-KR" altLang="ko-KR" sz="2400" dirty="0" smtClean="0">
              <a:solidFill>
                <a:schemeClr val="tx1"/>
              </a:solidFill>
              <a:effectLst/>
            </a:endParaRPr>
          </a:p>
          <a:p>
            <a:endParaRPr lang="ko-KR" altLang="en-US" sz="2400" dirty="0">
              <a:solidFill>
                <a:schemeClr val="tx1"/>
              </a:solidFill>
            </a:endParaRPr>
          </a:p>
        </p:txBody>
      </p:sp>
      <p:pic>
        <p:nvPicPr>
          <p:cNvPr id="30727" name="Picture 7" descr="D:\삭제예정\bigma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214423"/>
            <a:ext cx="4660073" cy="4214842"/>
          </a:xfrm>
          <a:prstGeom prst="rect">
            <a:avLst/>
          </a:prstGeom>
          <a:noFill/>
        </p:spPr>
      </p:pic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285984" y="4786323"/>
            <a:ext cx="2245520" cy="2071677"/>
          </a:xfrm>
        </p:spPr>
        <p:txBody>
          <a:bodyPr/>
          <a:lstStyle/>
          <a:p>
            <a:pPr lvl="0" algn="ctr"/>
            <a:r>
              <a:rPr sz="8000" b="1" smtClean="0">
                <a:solidFill>
                  <a:schemeClr val="tx1"/>
                </a:solidFill>
              </a:rPr>
              <a:t>크다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lvl="0"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b="0" dirty="0" smtClean="0">
                <a:solidFill>
                  <a:schemeClr val="tx1"/>
                </a:solidFill>
              </a:rPr>
              <a:t>Data</a:t>
            </a:r>
            <a:endParaRPr lang="ko-KR" altLang="ko-KR" sz="2400" b="0" dirty="0" smtClean="0">
              <a:solidFill>
                <a:schemeClr val="tx1"/>
              </a:solidFill>
              <a:effectLst/>
            </a:endParaRPr>
          </a:p>
          <a:p>
            <a:endParaRPr lang="ko-KR" altLang="en-US" sz="2400" b="0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00100" y="2357430"/>
            <a:ext cx="69294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4000" dirty="0" smtClean="0">
                <a:latin typeface="+mn-ea"/>
              </a:rPr>
              <a:t>라틴어 </a:t>
            </a:r>
            <a:r>
              <a:rPr lang="en-US" altLang="ko-KR" sz="4000" dirty="0" smtClean="0">
                <a:latin typeface="+mn-ea"/>
              </a:rPr>
              <a:t>"</a:t>
            </a:r>
            <a:r>
              <a:rPr lang="vi-VN" altLang="ko-KR" sz="4000" dirty="0" smtClean="0">
                <a:latin typeface="+mn-ea"/>
              </a:rPr>
              <a:t>dătum</a:t>
            </a:r>
            <a:r>
              <a:rPr lang="en-US" altLang="ko-KR" sz="4000" dirty="0" smtClean="0">
                <a:latin typeface="+mn-ea"/>
              </a:rPr>
              <a:t>"</a:t>
            </a:r>
            <a:r>
              <a:rPr lang="ko-KR" altLang="en-US" sz="4000" dirty="0" smtClean="0">
                <a:latin typeface="+mn-ea"/>
              </a:rPr>
              <a:t>의 복수형</a:t>
            </a:r>
            <a:endParaRPr lang="en-US" altLang="ko-KR" sz="4000" dirty="0" smtClean="0">
              <a:latin typeface="+mn-ea"/>
            </a:endParaRPr>
          </a:p>
          <a:p>
            <a:pPr lvl="0" algn="ctr"/>
            <a:endParaRPr lang="en-US" altLang="ko-KR" sz="4000" dirty="0" smtClean="0">
              <a:latin typeface="+mn-ea"/>
            </a:endParaRPr>
          </a:p>
          <a:p>
            <a:pPr lvl="0" algn="ctr"/>
            <a:r>
              <a:rPr lang="vi-VN" altLang="ko-KR" sz="4000" dirty="0" smtClean="0">
                <a:latin typeface="+mn-ea"/>
              </a:rPr>
              <a:t>d</a:t>
            </a:r>
            <a:r>
              <a:rPr lang="en-US" altLang="ko-KR" sz="4000" dirty="0" smtClean="0">
                <a:latin typeface="+mn-ea"/>
              </a:rPr>
              <a:t>a</a:t>
            </a:r>
            <a:r>
              <a:rPr lang="vi-VN" altLang="ko-KR" sz="4000" dirty="0" smtClean="0">
                <a:latin typeface="+mn-ea"/>
              </a:rPr>
              <a:t>tum</a:t>
            </a:r>
            <a:r>
              <a:rPr lang="ko-KR" altLang="en-US" sz="4000" dirty="0" smtClean="0">
                <a:latin typeface="+mn-ea"/>
              </a:rPr>
              <a:t> </a:t>
            </a:r>
            <a:r>
              <a:rPr lang="en-US" altLang="ko-KR" sz="4000" dirty="0" smtClean="0">
                <a:latin typeface="+mn-ea"/>
              </a:rPr>
              <a:t>: </a:t>
            </a:r>
            <a:r>
              <a:rPr lang="ko-KR" altLang="en-US" sz="4000" dirty="0" smtClean="0">
                <a:latin typeface="+mn-ea"/>
              </a:rPr>
              <a:t>사실로서 주어진 것</a:t>
            </a:r>
            <a:endParaRPr lang="en-US" altLang="ko-KR" sz="4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9552" y="1428020"/>
            <a:ext cx="3000396" cy="4286280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059832" y="1556792"/>
            <a:ext cx="5317322" cy="2266586"/>
          </a:xfrm>
        </p:spPr>
        <p:txBody>
          <a:bodyPr/>
          <a:lstStyle/>
          <a:p>
            <a:pPr lvl="0"/>
            <a:r>
              <a:rPr lang="en-US" altLang="ko-KR" sz="2400" b="1" dirty="0">
                <a:solidFill>
                  <a:schemeClr val="tx1"/>
                </a:solidFill>
                <a:latin typeface="+mn-ea"/>
              </a:rPr>
              <a:t>Lieutenant Commander Data</a:t>
            </a:r>
            <a:endParaRPr lang="en-US" altLang="ko-KR" sz="1800" b="1" dirty="0" smtClean="0">
              <a:solidFill>
                <a:schemeClr val="tx1"/>
              </a:solidFill>
              <a:latin typeface="+mn-ea"/>
            </a:endParaRPr>
          </a:p>
          <a:p>
            <a:pPr lvl="0">
              <a:buFontTx/>
              <a:buChar char="-"/>
            </a:pPr>
            <a:r>
              <a:rPr sz="1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sz="1800" dirty="0" err="1" smtClean="0">
                <a:solidFill>
                  <a:schemeClr val="tx1"/>
                </a:solidFill>
                <a:latin typeface="+mn-ea"/>
              </a:rPr>
              <a:t>휴머노이드</a:t>
            </a:r>
            <a:endParaRPr lang="en-US" sz="1800" dirty="0" smtClean="0">
              <a:solidFill>
                <a:schemeClr val="tx1"/>
              </a:solidFill>
              <a:latin typeface="+mn-ea"/>
            </a:endParaRPr>
          </a:p>
          <a:p>
            <a:pPr lvl="0">
              <a:buFontTx/>
              <a:buChar char="-"/>
            </a:pPr>
            <a:r>
              <a:rPr sz="1800" dirty="0" smtClean="0">
                <a:solidFill>
                  <a:schemeClr val="tx1"/>
                </a:solidFill>
                <a:latin typeface="+mn-ea"/>
              </a:rPr>
              <a:t> 은하계의 대부분의 지식을 </a:t>
            </a:r>
            <a:r>
              <a:rPr sz="1800" dirty="0" err="1" smtClean="0">
                <a:solidFill>
                  <a:schemeClr val="tx1"/>
                </a:solidFill>
                <a:latin typeface="+mn-ea"/>
              </a:rPr>
              <a:t>머릿</a:t>
            </a:r>
            <a:r>
              <a:rPr sz="1800" dirty="0" smtClean="0">
                <a:solidFill>
                  <a:schemeClr val="tx1"/>
                </a:solidFill>
                <a:latin typeface="+mn-ea"/>
              </a:rPr>
              <a:t> 속에 담고 있음</a:t>
            </a:r>
            <a:endParaRPr lang="en-US" sz="1800" dirty="0" smtClean="0">
              <a:solidFill>
                <a:schemeClr val="tx1"/>
              </a:solidFill>
              <a:latin typeface="+mn-ea"/>
            </a:endParaRPr>
          </a:p>
          <a:p>
            <a:pPr lvl="0">
              <a:buFontTx/>
              <a:buChar char="-"/>
            </a:pPr>
            <a:r>
              <a:rPr sz="1800" dirty="0">
                <a:solidFill>
                  <a:schemeClr val="tx1"/>
                </a:solidFill>
                <a:latin typeface="+mn-ea"/>
              </a:rPr>
              <a:t> </a:t>
            </a:r>
            <a:r>
              <a:rPr sz="1800" dirty="0" smtClean="0">
                <a:solidFill>
                  <a:schemeClr val="tx1"/>
                </a:solidFill>
                <a:latin typeface="+mn-ea"/>
              </a:rPr>
              <a:t>빠른 판단력과 종합적인 사고로 선장의 두뇌 역할</a:t>
            </a:r>
            <a:endParaRPr lang="en-US" altLang="ko-KR" sz="18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solidFill>
                  <a:schemeClr val="tx1"/>
                </a:solidFill>
                <a:effectLst/>
              </a:rPr>
              <a:t>Data</a:t>
            </a:r>
            <a:endParaRPr lang="ko-KR" altLang="ko-KR" sz="2400" dirty="0" smtClean="0">
              <a:solidFill>
                <a:schemeClr val="tx1"/>
              </a:solidFill>
              <a:effectLst/>
            </a:endParaRPr>
          </a:p>
          <a:p>
            <a:endParaRPr lang="ko-KR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584775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mtClean="0">
                <a:solidFill>
                  <a:schemeClr val="tx1"/>
                </a:solidFill>
                <a:effectLst/>
              </a:rPr>
              <a:t>하루에 일어나는 일들</a:t>
            </a:r>
            <a:r>
              <a:rPr lang="en-US" dirty="0" smtClean="0">
                <a:solidFill>
                  <a:schemeClr val="tx1"/>
                </a:solidFill>
                <a:effectLst/>
              </a:rPr>
              <a:t>…</a:t>
            </a:r>
            <a:endParaRPr lang="ko-KR" altLang="ko-KR" dirty="0" smtClean="0">
              <a:solidFill>
                <a:schemeClr val="tx1"/>
              </a:solidFill>
              <a:effectLst/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cfile5.uf.tistory.com/image/155928484D76497D30EC2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37244" y="1799613"/>
            <a:ext cx="1512168" cy="51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813532" y="1741975"/>
            <a:ext cx="5400600" cy="466956"/>
          </a:xfrm>
        </p:spPr>
        <p:txBody>
          <a:bodyPr/>
          <a:lstStyle/>
          <a:p>
            <a:pPr lvl="0"/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하루에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24 petabyte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의 사용자 정보 처리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28" name="Picture 4" descr="http://www.snowcollegenews.com/wp-content/uploads/2014/02/facebook-logo-reverse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7224" y="2470627"/>
            <a:ext cx="1872208" cy="70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2813532" y="2648731"/>
            <a:ext cx="5400600" cy="466956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kern="1200" spc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0" indent="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하루에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30</a:t>
            </a:r>
            <a:r>
              <a:rPr lang="ko-KR" altLang="en-US" sz="1600" dirty="0" err="1" smtClean="0">
                <a:solidFill>
                  <a:schemeClr val="tx1"/>
                </a:solidFill>
                <a:latin typeface="+mn-ea"/>
              </a:rPr>
              <a:t>억회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 이상의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activity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발생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34" name="Picture 10" descr="http://www.youtube.com/yt/brand/media/image/YouTube-logo-ligh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1639" y="3254143"/>
            <a:ext cx="1823378" cy="1134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2813532" y="3555487"/>
            <a:ext cx="5400600" cy="466956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kern="1200" spc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0" indent="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하루에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86,400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시간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분량의 동영상이 사용자에 의해 </a:t>
            </a:r>
            <a:r>
              <a:rPr lang="ko-KR" altLang="en-US" sz="1600" dirty="0" err="1" smtClean="0">
                <a:solidFill>
                  <a:schemeClr val="tx1"/>
                </a:solidFill>
                <a:latin typeface="+mn-ea"/>
              </a:rPr>
              <a:t>업로드됨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36" name="Picture 12" descr="http://img1.wikia.nocookie.net/__cb20111114180909/halofanon/images/1/1a/Twitter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37294" y="4465872"/>
            <a:ext cx="1712068" cy="46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2813532" y="4462242"/>
            <a:ext cx="5400600" cy="466956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kern="1200" spc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0" indent="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하루에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4</a:t>
            </a:r>
            <a:r>
              <a:rPr lang="ko-KR" altLang="en-US" sz="1600" dirty="0" err="1" smtClean="0">
                <a:solidFill>
                  <a:schemeClr val="tx1"/>
                </a:solidFill>
                <a:latin typeface="+mn-ea"/>
              </a:rPr>
              <a:t>억건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 이상의 </a:t>
            </a:r>
            <a:r>
              <a:rPr lang="ko-KR" altLang="en-US" sz="1600" dirty="0" err="1" smtClean="0">
                <a:solidFill>
                  <a:schemeClr val="tx1"/>
                </a:solidFill>
                <a:latin typeface="+mn-ea"/>
              </a:rPr>
              <a:t>트윗이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 발생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8712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pPr>
              <a:defRPr/>
            </a:pPr>
            <a:r>
              <a:rPr lang="ko-KR" altLang="en-US" sz="2400" dirty="0" err="1">
                <a:solidFill>
                  <a:schemeClr val="tx1"/>
                </a:solidFill>
              </a:rPr>
              <a:t>빅데이터를</a:t>
            </a:r>
            <a:r>
              <a:rPr lang="ko-KR" altLang="en-US" sz="2400" dirty="0">
                <a:solidFill>
                  <a:schemeClr val="tx1"/>
                </a:solidFill>
              </a:rPr>
              <a:t> 구분하는 기준 </a:t>
            </a:r>
            <a:r>
              <a:rPr lang="en-US" altLang="ko-KR" sz="2400" dirty="0" smtClean="0">
                <a:solidFill>
                  <a:schemeClr val="tx1"/>
                </a:solidFill>
              </a:rPr>
              <a:t>1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2857496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 smtClean="0"/>
              <a:t>Volume</a:t>
            </a:r>
            <a:endParaRPr lang="ko-KR" altLang="en-US" sz="8000" dirty="0"/>
          </a:p>
        </p:txBody>
      </p:sp>
    </p:spTree>
    <p:extLst>
      <p:ext uri="{BB962C8B-B14F-4D97-AF65-F5344CB8AC3E}">
        <p14:creationId xmlns:p14="http://schemas.microsoft.com/office/powerpoint/2010/main" xmlns="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584775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1"/>
                </a:solidFill>
                <a:effectLst/>
              </a:rPr>
              <a:t>1</a:t>
            </a:r>
            <a:r>
              <a:rPr smtClean="0">
                <a:solidFill>
                  <a:schemeClr val="tx1"/>
                </a:solidFill>
                <a:effectLst/>
              </a:rPr>
              <a:t>분에 일어나는 일들</a:t>
            </a:r>
            <a:r>
              <a:rPr lang="en-US" dirty="0" smtClean="0">
                <a:solidFill>
                  <a:schemeClr val="tx1"/>
                </a:solidFill>
                <a:effectLst/>
              </a:rPr>
              <a:t>…</a:t>
            </a:r>
            <a:endParaRPr lang="ko-KR" altLang="ko-KR" dirty="0" smtClean="0">
              <a:solidFill>
                <a:schemeClr val="tx1"/>
              </a:solidFill>
              <a:effectLst/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http://mknews.co.kr/news/photo/20120427100501-tm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071546"/>
            <a:ext cx="7359132" cy="52026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58712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4154</TotalTime>
  <Words>382</Words>
  <Application>Microsoft Office PowerPoint</Application>
  <PresentationFormat>화면 슬라이드 쇼(4:3)</PresentationFormat>
  <Paragraphs>111</Paragraphs>
  <Slides>35</Slides>
  <Notes>17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Office 테마</vt:lpstr>
      <vt:lpstr>빅데이터 시대</vt:lpstr>
      <vt:lpstr>2. 빅데이터란?</vt:lpstr>
      <vt:lpstr>Big + Data </vt:lpstr>
      <vt:lpstr>Big </vt:lpstr>
      <vt:lpstr>Data </vt:lpstr>
      <vt:lpstr>Data </vt:lpstr>
      <vt:lpstr>하루에 일어나는 일들… </vt:lpstr>
      <vt:lpstr>빅데이터를 구분하는 기준 1</vt:lpstr>
      <vt:lpstr>1분에 일어나는 일들… </vt:lpstr>
      <vt:lpstr>빅데이터를 구분하는 기준 3</vt:lpstr>
      <vt:lpstr>아날로그 데이터에서 디지털 데이터로… </vt:lpstr>
      <vt:lpstr>폭증하는 디지털 데이터  </vt:lpstr>
      <vt:lpstr>빅데이터를 구분하는 기준 2</vt:lpstr>
      <vt:lpstr>3. 왜? 빅데이터 인가!</vt:lpstr>
      <vt:lpstr>Data 와 Information </vt:lpstr>
      <vt:lpstr>전통적인 방식의 분석 </vt:lpstr>
      <vt:lpstr>일부에서 샘플로… </vt:lpstr>
      <vt:lpstr>샘플에서 전체로… </vt:lpstr>
      <vt:lpstr>빅데이터 시대 </vt:lpstr>
      <vt:lpstr>빅데이터를 구분하는 기준 4 </vt:lpstr>
      <vt:lpstr>빅데이터시대를 가능하게 한 IT의 변화</vt:lpstr>
      <vt:lpstr>빅데이터시대를 가능하게 한 IT의 변화</vt:lpstr>
      <vt:lpstr>4. 빅데이터 이야기</vt:lpstr>
      <vt:lpstr>사례1) Matthew Fontaine Maury </vt:lpstr>
      <vt:lpstr>사례1) Matthew Fontaine Maury </vt:lpstr>
      <vt:lpstr>사례2) 소셜 키워드 그래프 </vt:lpstr>
      <vt:lpstr>사례2) 소셜 키워드 그래프 </vt:lpstr>
      <vt:lpstr>사례3) 자연어 처리 </vt:lpstr>
      <vt:lpstr>사례3) 자연어 처리 </vt:lpstr>
      <vt:lpstr>사례4) Hamlet </vt:lpstr>
      <vt:lpstr>사례4) Hamlet </vt:lpstr>
      <vt:lpstr>사례5) Lytro 카메라 </vt:lpstr>
      <vt:lpstr>사례5) Lytro 카메라 </vt:lpstr>
      <vt:lpstr>Q&amp;A</vt:lpstr>
      <vt:lpstr>End of Document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NAVER Corp.</dc:creator>
  <cp:lastModifiedBy>owen</cp:lastModifiedBy>
  <cp:revision>421</cp:revision>
  <dcterms:created xsi:type="dcterms:W3CDTF">2013-11-30T07:53:32Z</dcterms:created>
  <dcterms:modified xsi:type="dcterms:W3CDTF">2014-11-02T14:28:05Z</dcterms:modified>
</cp:coreProperties>
</file>